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66" r:id="rId4"/>
    <p:sldId id="272" r:id="rId5"/>
    <p:sldId id="260" r:id="rId6"/>
    <p:sldId id="274" r:id="rId7"/>
    <p:sldId id="286" r:id="rId8"/>
    <p:sldId id="287" r:id="rId9"/>
    <p:sldId id="288" r:id="rId10"/>
    <p:sldId id="289" r:id="rId11"/>
    <p:sldId id="277" r:id="rId12"/>
    <p:sldId id="290" r:id="rId13"/>
    <p:sldId id="291" r:id="rId14"/>
    <p:sldId id="292" r:id="rId15"/>
    <p:sldId id="293" r:id="rId16"/>
    <p:sldId id="282" r:id="rId17"/>
    <p:sldId id="284" r:id="rId18"/>
    <p:sldId id="285" r:id="rId19"/>
    <p:sldId id="25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208" autoAdjust="0"/>
    <p:restoredTop sz="94660"/>
  </p:normalViewPr>
  <p:slideViewPr>
    <p:cSldViewPr>
      <p:cViewPr varScale="1">
        <p:scale>
          <a:sx n="112" d="100"/>
          <a:sy n="112" d="100"/>
        </p:scale>
        <p:origin x="13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2"/>
          <a:srcRect t="20405" b="20673"/>
          <a:stretch/>
        </p:blipFill>
        <p:spPr>
          <a:xfrm>
            <a:off x="0" y="2078985"/>
            <a:ext cx="12192000" cy="477901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2"/>
          <a:srcRect t="28157" b="50235"/>
          <a:stretch/>
        </p:blipFill>
        <p:spPr>
          <a:xfrm>
            <a:off x="0" y="1"/>
            <a:ext cx="12192000" cy="1752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 rotWithShape="1">
          <a:blip r:embed="rId2"/>
          <a:srcRect t="28157" b="47651"/>
          <a:stretch/>
        </p:blipFill>
        <p:spPr>
          <a:xfrm>
            <a:off x="0" y="0"/>
            <a:ext cx="12192000" cy="196214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 rotWithShape="1">
          <a:blip r:embed="rId2"/>
          <a:srcRect t="28157" b="50000"/>
          <a:stretch/>
        </p:blipFill>
        <p:spPr>
          <a:xfrm>
            <a:off x="0" y="1"/>
            <a:ext cx="12192000" cy="17716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 userDrawn="1"/>
        </p:nvPicPr>
        <p:blipFill rotWithShape="1">
          <a:blip r:embed="rId2"/>
          <a:srcRect t="28157" b="50000"/>
          <a:stretch/>
        </p:blipFill>
        <p:spPr>
          <a:xfrm>
            <a:off x="0" y="1"/>
            <a:ext cx="12192000" cy="1771650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jrA9j5LQoWsG4SpS8i79Qg" TargetMode="External"/><Relationship Id="rId2" Type="http://schemas.openxmlformats.org/officeDocument/2006/relationships/hyperlink" Target="http://flightcontrol-master.github.io/MOOSE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FlightControl-Master/MOOSE/tree/master/Moose%20Test%20Missions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lack.com/" TargetMode="External"/><Relationship Id="rId2" Type="http://schemas.openxmlformats.org/officeDocument/2006/relationships/hyperlink" Target="https://www.skype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lightcontrol.slack.com/messages/moose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Filter </a:t>
            </a:r>
            <a:r>
              <a:rPr lang="nl-BE" dirty="0" err="1"/>
              <a:t>Prefixes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339000"/>
            <a:ext cx="9784080" cy="3420038"/>
          </a:xfrm>
        </p:spPr>
        <p:txBody>
          <a:bodyPr>
            <a:normAutofit/>
          </a:bodyPr>
          <a:lstStyle/>
          <a:p>
            <a:r>
              <a:rPr lang="nl-BE" b="1" dirty="0" err="1"/>
              <a:t>Prefixes</a:t>
            </a:r>
            <a:r>
              <a:rPr lang="nl-BE" b="1" dirty="0"/>
              <a:t> </a:t>
            </a:r>
            <a:r>
              <a:rPr lang="nl-BE" dirty="0" err="1"/>
              <a:t>contains</a:t>
            </a:r>
            <a:r>
              <a:rPr lang="nl-BE" dirty="0"/>
              <a:t> a </a:t>
            </a:r>
            <a:r>
              <a:rPr lang="nl-BE" dirty="0" err="1"/>
              <a:t>table</a:t>
            </a:r>
            <a:r>
              <a:rPr lang="nl-BE" dirty="0"/>
              <a:t> of strings.</a:t>
            </a:r>
          </a:p>
          <a:p>
            <a:r>
              <a:rPr lang="nl-BE" dirty="0"/>
              <a:t>GROUP </a:t>
            </a:r>
            <a:r>
              <a:rPr lang="nl-BE" dirty="0" err="1"/>
              <a:t>objects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a name </a:t>
            </a:r>
            <a:r>
              <a:rPr lang="nl-BE" dirty="0" err="1"/>
              <a:t>beginning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Prefixes</a:t>
            </a:r>
            <a:r>
              <a:rPr lang="nl-BE" dirty="0"/>
              <a:t>,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included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HeliGroupSet</a:t>
            </a:r>
            <a:r>
              <a:rPr lang="nl-BE" dirty="0"/>
              <a:t>.</a:t>
            </a:r>
          </a:p>
          <a:p>
            <a:r>
              <a:rPr lang="nl-BE" b="1" dirty="0" err="1"/>
              <a:t>This</a:t>
            </a:r>
            <a:r>
              <a:rPr lang="nl-BE" b="1" dirty="0"/>
              <a:t> </a:t>
            </a:r>
            <a:r>
              <a:rPr lang="nl-BE" b="1" dirty="0" err="1"/>
              <a:t>functions</a:t>
            </a:r>
            <a:r>
              <a:rPr lang="nl-BE" b="1" dirty="0"/>
              <a:t> </a:t>
            </a:r>
            <a:r>
              <a:rPr lang="nl-BE" b="1" dirty="0" err="1"/>
              <a:t>comes</a:t>
            </a:r>
            <a:r>
              <a:rPr lang="nl-BE" b="1" dirty="0"/>
              <a:t> in </a:t>
            </a:r>
            <a:r>
              <a:rPr lang="nl-BE" b="1" dirty="0" err="1"/>
              <a:t>very</a:t>
            </a:r>
            <a:r>
              <a:rPr lang="nl-BE" b="1" dirty="0"/>
              <a:t> </a:t>
            </a:r>
            <a:r>
              <a:rPr lang="nl-BE" b="1" dirty="0" err="1"/>
              <a:t>handy</a:t>
            </a:r>
            <a:r>
              <a:rPr lang="nl-BE" b="1" dirty="0"/>
              <a:t> </a:t>
            </a:r>
            <a:r>
              <a:rPr lang="nl-BE" b="1" dirty="0" err="1"/>
              <a:t>if</a:t>
            </a:r>
            <a:r>
              <a:rPr lang="nl-BE" b="1" dirty="0"/>
              <a:t> </a:t>
            </a:r>
            <a:r>
              <a:rPr lang="nl-BE" b="1" dirty="0" err="1"/>
              <a:t>you</a:t>
            </a:r>
            <a:r>
              <a:rPr lang="nl-BE" b="1" dirty="0"/>
              <a:t> have </a:t>
            </a:r>
            <a:r>
              <a:rPr lang="nl-BE" b="1" dirty="0" err="1"/>
              <a:t>dynamically</a:t>
            </a:r>
            <a:r>
              <a:rPr lang="nl-BE" b="1" dirty="0"/>
              <a:t> </a:t>
            </a:r>
            <a:r>
              <a:rPr lang="nl-BE" b="1" dirty="0" err="1"/>
              <a:t>spawned</a:t>
            </a:r>
            <a:r>
              <a:rPr lang="nl-BE" b="1" dirty="0"/>
              <a:t> </a:t>
            </a:r>
            <a:r>
              <a:rPr lang="nl-BE" b="1" dirty="0" err="1"/>
              <a:t>groups</a:t>
            </a:r>
            <a:r>
              <a:rPr lang="nl-BE" b="1" dirty="0"/>
              <a:t> </a:t>
            </a:r>
            <a:r>
              <a:rPr lang="nl-BE" b="1" dirty="0" err="1"/>
              <a:t>with</a:t>
            </a:r>
            <a:r>
              <a:rPr lang="nl-BE" b="1" dirty="0"/>
              <a:t> a </a:t>
            </a:r>
            <a:r>
              <a:rPr lang="nl-BE" b="1" dirty="0" err="1"/>
              <a:t>certain</a:t>
            </a:r>
            <a:r>
              <a:rPr lang="nl-BE" b="1" dirty="0"/>
              <a:t> </a:t>
            </a:r>
            <a:r>
              <a:rPr lang="nl-BE" b="1" dirty="0" err="1"/>
              <a:t>names</a:t>
            </a:r>
            <a:r>
              <a:rPr lang="nl-BE" b="1" dirty="0"/>
              <a:t> </a:t>
            </a:r>
            <a:r>
              <a:rPr lang="nl-BE" b="1" dirty="0" err="1"/>
              <a:t>and</a:t>
            </a:r>
            <a:r>
              <a:rPr lang="nl-BE" b="1" dirty="0"/>
              <a:t> </a:t>
            </a:r>
            <a:r>
              <a:rPr lang="nl-BE" b="1" dirty="0" err="1"/>
              <a:t>you</a:t>
            </a:r>
            <a:r>
              <a:rPr lang="nl-BE" b="1" dirty="0"/>
              <a:t> want </a:t>
            </a:r>
            <a:r>
              <a:rPr lang="nl-BE" b="1" dirty="0" err="1"/>
              <a:t>to</a:t>
            </a:r>
            <a:r>
              <a:rPr lang="nl-BE" b="1" dirty="0"/>
              <a:t> </a:t>
            </a:r>
            <a:r>
              <a:rPr lang="nl-BE" b="1" dirty="0" err="1"/>
              <a:t>build</a:t>
            </a:r>
            <a:r>
              <a:rPr lang="nl-BE" b="1" dirty="0"/>
              <a:t> a set out of these. For </a:t>
            </a:r>
            <a:r>
              <a:rPr lang="nl-BE" b="1" dirty="0" err="1"/>
              <a:t>example</a:t>
            </a:r>
            <a:r>
              <a:rPr lang="nl-BE" b="1" dirty="0"/>
              <a:t> “SAM” </a:t>
            </a:r>
            <a:r>
              <a:rPr lang="nl-BE" b="1" dirty="0" err="1"/>
              <a:t>would</a:t>
            </a:r>
            <a:r>
              <a:rPr lang="nl-BE" b="1" dirty="0"/>
              <a:t> collect </a:t>
            </a:r>
            <a:r>
              <a:rPr lang="nl-BE" b="1" dirty="0" err="1"/>
              <a:t>all</a:t>
            </a:r>
            <a:r>
              <a:rPr lang="nl-BE" b="1" dirty="0"/>
              <a:t> </a:t>
            </a:r>
            <a:r>
              <a:rPr lang="nl-BE" b="1" dirty="0" err="1"/>
              <a:t>the</a:t>
            </a:r>
            <a:r>
              <a:rPr lang="nl-BE" b="1" dirty="0"/>
              <a:t> </a:t>
            </a:r>
            <a:r>
              <a:rPr lang="nl-BE" b="1" dirty="0" err="1"/>
              <a:t>Groups</a:t>
            </a:r>
            <a:r>
              <a:rPr lang="nl-BE" b="1" dirty="0"/>
              <a:t> </a:t>
            </a:r>
            <a:r>
              <a:rPr lang="nl-BE" b="1" dirty="0" err="1"/>
              <a:t>with</a:t>
            </a:r>
            <a:r>
              <a:rPr lang="nl-BE" b="1" dirty="0"/>
              <a:t> </a:t>
            </a:r>
            <a:r>
              <a:rPr lang="nl-BE" b="1" dirty="0" err="1"/>
              <a:t>the</a:t>
            </a:r>
            <a:r>
              <a:rPr lang="nl-BE" b="1" dirty="0"/>
              <a:t> </a:t>
            </a:r>
            <a:r>
              <a:rPr lang="nl-BE" b="1" dirty="0" err="1"/>
              <a:t>names</a:t>
            </a:r>
            <a:r>
              <a:rPr lang="nl-BE" b="1" dirty="0"/>
              <a:t> “SAM A#001”, “SAM SA-13”, ….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5"/>
            <a:ext cx="10620117" cy="117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HeliGroupSet</a:t>
            </a:r>
            <a:r>
              <a:rPr lang="nl-BE" sz="2400" dirty="0"/>
              <a:t> = </a:t>
            </a:r>
            <a:r>
              <a:rPr lang="nl-BE" sz="2400" dirty="0" err="1"/>
              <a:t>SET_GROUP:New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b="1" dirty="0" err="1"/>
              <a:t>FilterPrefixes</a:t>
            </a:r>
            <a:r>
              <a:rPr lang="nl-BE" sz="2400" dirty="0"/>
              <a:t>( </a:t>
            </a:r>
            <a:r>
              <a:rPr lang="nl-BE" sz="2400" b="1" dirty="0" err="1"/>
              <a:t>Prefixes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dirty="0" err="1"/>
              <a:t>FilterStart</a:t>
            </a:r>
            <a:r>
              <a:rPr lang="nl-BE" sz="24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0235628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/>
              <a:t>SET Iteration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l"/>
            <a:r>
              <a:rPr lang="nl-BE" dirty="0"/>
              <a:t>SETS </a:t>
            </a:r>
            <a:r>
              <a:rPr lang="nl-BE" dirty="0" err="1"/>
              <a:t>contain</a:t>
            </a:r>
            <a:r>
              <a:rPr lang="nl-BE" dirty="0"/>
              <a:t> </a:t>
            </a:r>
            <a:r>
              <a:rPr lang="nl-BE" dirty="0" err="1"/>
              <a:t>iterators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iterate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SET</a:t>
            </a:r>
            <a:br>
              <a:rPr lang="nl-BE" dirty="0"/>
            </a:br>
            <a:r>
              <a:rPr lang="nl-BE" dirty="0"/>
              <a:t>in </a:t>
            </a:r>
            <a:r>
              <a:rPr lang="nl-BE" dirty="0" err="1"/>
              <a:t>fragments</a:t>
            </a:r>
            <a:r>
              <a:rPr lang="nl-BE" dirty="0"/>
              <a:t>, </a:t>
            </a:r>
            <a:r>
              <a:rPr lang="nl-BE" dirty="0" err="1"/>
              <a:t>yielding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logic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main</a:t>
            </a:r>
            <a:br>
              <a:rPr lang="en-US" dirty="0"/>
            </a:br>
            <a:r>
              <a:rPr lang="en-US" dirty="0"/>
              <a:t>simulation loop not blocking other logic and</a:t>
            </a:r>
            <a:br>
              <a:rPr lang="nl-BE" dirty="0"/>
            </a:br>
            <a:r>
              <a:rPr lang="nl-BE" dirty="0" err="1"/>
              <a:t>minimizing</a:t>
            </a:r>
            <a:r>
              <a:rPr lang="nl-BE" dirty="0"/>
              <a:t> performance impact.</a:t>
            </a:r>
            <a:endParaRPr lang="en-US" dirty="0"/>
          </a:p>
        </p:txBody>
      </p:sp>
      <p:cxnSp>
        <p:nvCxnSpPr>
          <p:cNvPr id="52" name="Straight Connector 27"/>
          <p:cNvCxnSpPr>
            <a:stCxn id="69" idx="0"/>
            <a:endCxn id="65" idx="2"/>
          </p:cNvCxnSpPr>
          <p:nvPr/>
        </p:nvCxnSpPr>
        <p:spPr>
          <a:xfrm flipV="1">
            <a:off x="10011044" y="414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fgeronde rechthoek 18"/>
          <p:cNvSpPr/>
          <p:nvPr/>
        </p:nvSpPr>
        <p:spPr>
          <a:xfrm>
            <a:off x="6276002" y="360900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A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4" name="Afgeronde rechthoek 18"/>
          <p:cNvSpPr/>
          <p:nvPr/>
        </p:nvSpPr>
        <p:spPr>
          <a:xfrm>
            <a:off x="6276002" y="459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B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5" name="Afgeronde rechthoek 18"/>
          <p:cNvSpPr/>
          <p:nvPr/>
        </p:nvSpPr>
        <p:spPr>
          <a:xfrm>
            <a:off x="6276002" y="558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X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56" name="Rechte verbindingslijn 55"/>
          <p:cNvCxnSpPr>
            <a:stCxn id="62" idx="2"/>
          </p:cNvCxnSpPr>
          <p:nvPr/>
        </p:nvCxnSpPr>
        <p:spPr>
          <a:xfrm flipH="1">
            <a:off x="8166023" y="3879006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Rechte verbindingslijn 56"/>
          <p:cNvCxnSpPr>
            <a:stCxn id="63" idx="2"/>
          </p:cNvCxnSpPr>
          <p:nvPr/>
        </p:nvCxnSpPr>
        <p:spPr>
          <a:xfrm flipH="1">
            <a:off x="8166023" y="4869017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Rechte verbindingslijn 57"/>
          <p:cNvCxnSpPr>
            <a:stCxn id="64" idx="2"/>
          </p:cNvCxnSpPr>
          <p:nvPr/>
        </p:nvCxnSpPr>
        <p:spPr>
          <a:xfrm flipH="1">
            <a:off x="8166023" y="5859028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Rechte verbindingslijn 58"/>
          <p:cNvCxnSpPr>
            <a:stCxn id="63" idx="6"/>
            <a:endCxn id="69" idx="1"/>
          </p:cNvCxnSpPr>
          <p:nvPr/>
        </p:nvCxnSpPr>
        <p:spPr>
          <a:xfrm>
            <a:off x="8526027" y="4869017"/>
            <a:ext cx="540006" cy="45001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Rechte verbindingslijn 59"/>
          <p:cNvCxnSpPr>
            <a:stCxn id="62" idx="6"/>
            <a:endCxn id="69" idx="1"/>
          </p:cNvCxnSpPr>
          <p:nvPr/>
        </p:nvCxnSpPr>
        <p:spPr>
          <a:xfrm>
            <a:off x="8526027" y="3879006"/>
            <a:ext cx="540006" cy="1035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Rechte verbindingslijn 60"/>
          <p:cNvCxnSpPr>
            <a:stCxn id="64" idx="6"/>
            <a:endCxn id="69" idx="1"/>
          </p:cNvCxnSpPr>
          <p:nvPr/>
        </p:nvCxnSpPr>
        <p:spPr>
          <a:xfrm flipV="1">
            <a:off x="8526027" y="4914018"/>
            <a:ext cx="540006" cy="94501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7"/>
          <p:cNvSpPr/>
          <p:nvPr/>
        </p:nvSpPr>
        <p:spPr>
          <a:xfrm>
            <a:off x="8346025" y="3789005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7"/>
          <p:cNvSpPr/>
          <p:nvPr/>
        </p:nvSpPr>
        <p:spPr>
          <a:xfrm>
            <a:off x="8346025" y="4779016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7"/>
          <p:cNvSpPr/>
          <p:nvPr/>
        </p:nvSpPr>
        <p:spPr>
          <a:xfrm>
            <a:off x="8346025" y="5769027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Afgeronde rechthoek 18"/>
          <p:cNvSpPr/>
          <p:nvPr/>
        </p:nvSpPr>
        <p:spPr>
          <a:xfrm>
            <a:off x="9066033" y="3519002"/>
            <a:ext cx="1890021" cy="630007"/>
          </a:xfrm>
          <a:prstGeom prst="roundRect">
            <a:avLst>
              <a:gd name="adj" fmla="val 9328"/>
            </a:avLst>
          </a:prstGeom>
          <a:solidFill>
            <a:schemeClr val="bg1">
              <a:lumMod val="25000"/>
              <a:lumOff val="75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6" name="Afgeronde rechthoek 31"/>
          <p:cNvSpPr/>
          <p:nvPr/>
        </p:nvSpPr>
        <p:spPr>
          <a:xfrm>
            <a:off x="5915998" y="4059008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7" name="Afgeronde rechthoek 31"/>
          <p:cNvSpPr/>
          <p:nvPr/>
        </p:nvSpPr>
        <p:spPr>
          <a:xfrm>
            <a:off x="5915998" y="5049019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8" name="Afgeronde rechthoek 31"/>
          <p:cNvSpPr/>
          <p:nvPr/>
        </p:nvSpPr>
        <p:spPr>
          <a:xfrm>
            <a:off x="5915998" y="603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69" name="Afgeronde rechthoek 18"/>
          <p:cNvSpPr/>
          <p:nvPr/>
        </p:nvSpPr>
        <p:spPr>
          <a:xfrm>
            <a:off x="9066033" y="459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SET_GROUP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07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Rechte verbindingslijn 86"/>
          <p:cNvCxnSpPr/>
          <p:nvPr/>
        </p:nvCxnSpPr>
        <p:spPr>
          <a:xfrm flipH="1">
            <a:off x="7626017" y="6309032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8"/>
          <p:cNvCxnSpPr/>
          <p:nvPr/>
        </p:nvCxnSpPr>
        <p:spPr>
          <a:xfrm flipH="1">
            <a:off x="7626019" y="6399033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Rechte verbindingslijn 89"/>
          <p:cNvCxnSpPr/>
          <p:nvPr/>
        </p:nvCxnSpPr>
        <p:spPr>
          <a:xfrm flipH="1">
            <a:off x="7626017" y="6489034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Rechte verbindingslijn 90"/>
          <p:cNvCxnSpPr/>
          <p:nvPr/>
        </p:nvCxnSpPr>
        <p:spPr>
          <a:xfrm flipH="1">
            <a:off x="7626017" y="6579035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Rechte verbindingslijn 76"/>
          <p:cNvCxnSpPr/>
          <p:nvPr/>
        </p:nvCxnSpPr>
        <p:spPr>
          <a:xfrm flipH="1">
            <a:off x="7626020" y="6129030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Rechte verbindingslijn 77"/>
          <p:cNvCxnSpPr/>
          <p:nvPr/>
        </p:nvCxnSpPr>
        <p:spPr>
          <a:xfrm flipH="1">
            <a:off x="7626018" y="6039029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Rechte verbindingslijn 78"/>
          <p:cNvCxnSpPr/>
          <p:nvPr/>
        </p:nvCxnSpPr>
        <p:spPr>
          <a:xfrm flipH="1">
            <a:off x="7626018" y="5949028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Rechte verbindingslijn 79"/>
          <p:cNvCxnSpPr/>
          <p:nvPr/>
        </p:nvCxnSpPr>
        <p:spPr>
          <a:xfrm flipH="1">
            <a:off x="7626018" y="6219031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Rechte verbindingslijn met pijl 80"/>
          <p:cNvCxnSpPr/>
          <p:nvPr/>
        </p:nvCxnSpPr>
        <p:spPr>
          <a:xfrm>
            <a:off x="7626017" y="5859027"/>
            <a:ext cx="3870044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Rechte verbindingslijn 81"/>
          <p:cNvCxnSpPr/>
          <p:nvPr/>
        </p:nvCxnSpPr>
        <p:spPr>
          <a:xfrm flipH="1">
            <a:off x="7626020" y="5679025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Rechte verbindingslijn 82"/>
          <p:cNvCxnSpPr/>
          <p:nvPr/>
        </p:nvCxnSpPr>
        <p:spPr>
          <a:xfrm flipH="1">
            <a:off x="7626018" y="5589024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83"/>
          <p:cNvCxnSpPr/>
          <p:nvPr/>
        </p:nvCxnSpPr>
        <p:spPr>
          <a:xfrm flipH="1">
            <a:off x="7626018" y="5499023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Rechte verbindingslijn 84"/>
          <p:cNvCxnSpPr/>
          <p:nvPr/>
        </p:nvCxnSpPr>
        <p:spPr>
          <a:xfrm flipH="1">
            <a:off x="7626018" y="5769026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met pijl 85"/>
          <p:cNvCxnSpPr/>
          <p:nvPr/>
        </p:nvCxnSpPr>
        <p:spPr>
          <a:xfrm>
            <a:off x="7626017" y="5409022"/>
            <a:ext cx="3870043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Rechte verbindingslijn 66"/>
          <p:cNvCxnSpPr/>
          <p:nvPr/>
        </p:nvCxnSpPr>
        <p:spPr>
          <a:xfrm flipH="1">
            <a:off x="7626020" y="5229020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Rechte verbindingslijn 67"/>
          <p:cNvCxnSpPr/>
          <p:nvPr/>
        </p:nvCxnSpPr>
        <p:spPr>
          <a:xfrm flipH="1">
            <a:off x="7626018" y="5139019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Rechte verbindingslijn 68"/>
          <p:cNvCxnSpPr/>
          <p:nvPr/>
        </p:nvCxnSpPr>
        <p:spPr>
          <a:xfrm flipH="1">
            <a:off x="7626018" y="5049018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Rechte verbindingslijn 69"/>
          <p:cNvCxnSpPr/>
          <p:nvPr/>
        </p:nvCxnSpPr>
        <p:spPr>
          <a:xfrm flipH="1">
            <a:off x="7626018" y="5319021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Rechte verbindingslijn met pijl 70"/>
          <p:cNvCxnSpPr/>
          <p:nvPr/>
        </p:nvCxnSpPr>
        <p:spPr>
          <a:xfrm>
            <a:off x="7626017" y="4959017"/>
            <a:ext cx="3870044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Rechte verbindingslijn 71"/>
          <p:cNvCxnSpPr/>
          <p:nvPr/>
        </p:nvCxnSpPr>
        <p:spPr>
          <a:xfrm flipH="1">
            <a:off x="7626020" y="4779015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Rechte verbindingslijn 72"/>
          <p:cNvCxnSpPr/>
          <p:nvPr/>
        </p:nvCxnSpPr>
        <p:spPr>
          <a:xfrm flipH="1">
            <a:off x="7626018" y="4689014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Rechte verbindingslijn 73"/>
          <p:cNvCxnSpPr/>
          <p:nvPr/>
        </p:nvCxnSpPr>
        <p:spPr>
          <a:xfrm flipH="1">
            <a:off x="7626018" y="4599013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Rechte verbindingslijn 74"/>
          <p:cNvCxnSpPr/>
          <p:nvPr/>
        </p:nvCxnSpPr>
        <p:spPr>
          <a:xfrm flipH="1">
            <a:off x="7626018" y="4869016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Rechte verbindingslijn met pijl 75"/>
          <p:cNvCxnSpPr/>
          <p:nvPr/>
        </p:nvCxnSpPr>
        <p:spPr>
          <a:xfrm>
            <a:off x="7626017" y="4509012"/>
            <a:ext cx="3870043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Rechte verbindingslijn 61"/>
          <p:cNvCxnSpPr/>
          <p:nvPr/>
        </p:nvCxnSpPr>
        <p:spPr>
          <a:xfrm flipH="1">
            <a:off x="7626019" y="4329010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Rechte verbindingslijn 62"/>
          <p:cNvCxnSpPr/>
          <p:nvPr/>
        </p:nvCxnSpPr>
        <p:spPr>
          <a:xfrm flipH="1">
            <a:off x="7626017" y="4239009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Rechte verbindingslijn 63"/>
          <p:cNvCxnSpPr/>
          <p:nvPr/>
        </p:nvCxnSpPr>
        <p:spPr>
          <a:xfrm flipH="1">
            <a:off x="7626017" y="4149008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64"/>
          <p:cNvCxnSpPr/>
          <p:nvPr/>
        </p:nvCxnSpPr>
        <p:spPr>
          <a:xfrm flipH="1">
            <a:off x="7626017" y="4419011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Rechte verbindingslijn met pijl 65"/>
          <p:cNvCxnSpPr/>
          <p:nvPr/>
        </p:nvCxnSpPr>
        <p:spPr>
          <a:xfrm>
            <a:off x="7626016" y="4059007"/>
            <a:ext cx="3870044" cy="0"/>
          </a:xfrm>
          <a:prstGeom prst="straightConnector1">
            <a:avLst/>
          </a:prstGeom>
          <a:ln w="9525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echte verbindingslijn 52"/>
          <p:cNvCxnSpPr/>
          <p:nvPr/>
        </p:nvCxnSpPr>
        <p:spPr>
          <a:xfrm flipH="1">
            <a:off x="7626019" y="3879005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echte verbindingslijn 53"/>
          <p:cNvCxnSpPr/>
          <p:nvPr/>
        </p:nvCxnSpPr>
        <p:spPr>
          <a:xfrm flipH="1">
            <a:off x="7626017" y="3789004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Rechte verbindingslijn 56"/>
          <p:cNvCxnSpPr/>
          <p:nvPr/>
        </p:nvCxnSpPr>
        <p:spPr>
          <a:xfrm flipH="1">
            <a:off x="7626017" y="3699003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Rechte verbindingslijn 25"/>
          <p:cNvCxnSpPr/>
          <p:nvPr/>
        </p:nvCxnSpPr>
        <p:spPr>
          <a:xfrm flipH="1">
            <a:off x="7626017" y="3969006"/>
            <a:ext cx="3870041" cy="0"/>
          </a:xfrm>
          <a:prstGeom prst="line">
            <a:avLst/>
          </a:prstGeom>
          <a:ln w="952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what</a:t>
            </a:r>
            <a:r>
              <a:rPr lang="nl-BE" dirty="0"/>
              <a:t> are </a:t>
            </a:r>
            <a:r>
              <a:rPr lang="nl-BE" dirty="0" err="1"/>
              <a:t>iterators</a:t>
            </a:r>
            <a:r>
              <a:rPr lang="nl-BE" dirty="0"/>
              <a:t>? </a:t>
            </a:r>
            <a:br>
              <a:rPr lang="nl-BE" dirty="0"/>
            </a:b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what</a:t>
            </a:r>
            <a:r>
              <a:rPr lang="nl-BE" dirty="0"/>
              <a:t> is </a:t>
            </a:r>
            <a:r>
              <a:rPr lang="nl-BE" dirty="0" err="1"/>
              <a:t>the</a:t>
            </a:r>
            <a:r>
              <a:rPr lang="nl-BE" dirty="0"/>
              <a:t> advantage?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idx="1"/>
          </p:nvPr>
        </p:nvSpPr>
        <p:spPr>
          <a:xfrm>
            <a:off x="695941" y="3789004"/>
            <a:ext cx="6637548" cy="2700030"/>
          </a:xfrm>
        </p:spPr>
        <p:txBody>
          <a:bodyPr>
            <a:normAutofit fontScale="77500" lnSpcReduction="20000"/>
          </a:bodyPr>
          <a:lstStyle/>
          <a:p>
            <a:r>
              <a:rPr lang="nl-BE" b="1" dirty="0" err="1"/>
              <a:t>ForEachGroup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call </a:t>
            </a:r>
            <a:r>
              <a:rPr lang="nl-BE" dirty="0" err="1"/>
              <a:t>function</a:t>
            </a:r>
            <a:r>
              <a:rPr lang="nl-BE" dirty="0"/>
              <a:t>( </a:t>
            </a:r>
            <a:r>
              <a:rPr lang="nl-BE" dirty="0" err="1"/>
              <a:t>HeliGroup</a:t>
            </a:r>
            <a:r>
              <a:rPr lang="nl-BE" dirty="0"/>
              <a:t>)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</a:t>
            </a:r>
            <a:r>
              <a:rPr lang="nl-BE" dirty="0" err="1"/>
              <a:t>function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set.</a:t>
            </a:r>
          </a:p>
          <a:p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defined</a:t>
            </a:r>
            <a:r>
              <a:rPr lang="nl-BE" dirty="0"/>
              <a:t> </a:t>
            </a:r>
            <a:r>
              <a:rPr lang="nl-BE" dirty="0" err="1"/>
              <a:t>intervals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yield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loop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main</a:t>
            </a:r>
            <a:r>
              <a:rPr lang="nl-BE" dirty="0"/>
              <a:t> logic,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come</a:t>
            </a:r>
            <a:r>
              <a:rPr lang="nl-BE" dirty="0"/>
              <a:t> back </a:t>
            </a:r>
            <a:r>
              <a:rPr lang="nl-BE" dirty="0" err="1"/>
              <a:t>after</a:t>
            </a:r>
            <a:r>
              <a:rPr lang="nl-BE" dirty="0"/>
              <a:t> .0001 </a:t>
            </a:r>
            <a:r>
              <a:rPr lang="nl-BE" dirty="0" err="1"/>
              <a:t>miliseconds</a:t>
            </a:r>
            <a:r>
              <a:rPr lang="nl-BE" dirty="0"/>
              <a:t>.</a:t>
            </a:r>
          </a:p>
          <a:p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allows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executing</a:t>
            </a:r>
            <a:r>
              <a:rPr lang="nl-BE" dirty="0"/>
              <a:t> mission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interrupted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long-</a:t>
            </a:r>
            <a:r>
              <a:rPr lang="nl-BE" dirty="0" err="1"/>
              <a:t>lasting</a:t>
            </a:r>
            <a:r>
              <a:rPr lang="nl-BE" dirty="0"/>
              <a:t> loops </a:t>
            </a:r>
            <a:r>
              <a:rPr lang="nl-BE" b="1" dirty="0" err="1"/>
              <a:t>avoiding</a:t>
            </a:r>
            <a:r>
              <a:rPr lang="nl-BE" dirty="0"/>
              <a:t> </a:t>
            </a:r>
            <a:r>
              <a:rPr lang="nl-BE" b="1" dirty="0"/>
              <a:t>stuttering mission </a:t>
            </a:r>
            <a:r>
              <a:rPr lang="nl-BE" b="1" dirty="0" err="1"/>
              <a:t>behaviour</a:t>
            </a:r>
            <a:r>
              <a:rPr lang="nl-BE" dirty="0"/>
              <a:t>!</a:t>
            </a:r>
          </a:p>
        </p:txBody>
      </p:sp>
      <p:sp>
        <p:nvSpPr>
          <p:cNvPr id="5" name="TextBox 19"/>
          <p:cNvSpPr txBox="1"/>
          <p:nvPr/>
        </p:nvSpPr>
        <p:spPr>
          <a:xfrm>
            <a:off x="785942" y="2078986"/>
            <a:ext cx="5580062" cy="1440016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 err="1"/>
              <a:t>HeliGroupSet:</a:t>
            </a:r>
            <a:r>
              <a:rPr lang="nl-BE" b="1" dirty="0" err="1"/>
              <a:t>ForEachGroup</a:t>
            </a:r>
            <a:r>
              <a:rPr lang="nl-BE" dirty="0"/>
              <a:t>( </a:t>
            </a:r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dirty="0" err="1"/>
              <a:t>function</a:t>
            </a:r>
            <a:r>
              <a:rPr lang="nl-BE" dirty="0"/>
              <a:t>( </a:t>
            </a:r>
            <a:r>
              <a:rPr lang="nl-BE" dirty="0" err="1"/>
              <a:t>HeliGroup</a:t>
            </a:r>
            <a:r>
              <a:rPr lang="nl-BE" dirty="0"/>
              <a:t> ) </a:t>
            </a:r>
          </a:p>
          <a:p>
            <a:pPr marL="0" indent="0">
              <a:buNone/>
            </a:pPr>
            <a:r>
              <a:rPr lang="nl-BE" dirty="0"/>
              <a:t>    		</a:t>
            </a:r>
            <a:r>
              <a:rPr lang="nl-BE" dirty="0" err="1"/>
              <a:t>HeliGroup:MessageToAll</a:t>
            </a:r>
            <a:r>
              <a:rPr lang="nl-BE" dirty="0"/>
              <a:t>( “I </a:t>
            </a:r>
            <a:r>
              <a:rPr lang="nl-BE" dirty="0" err="1"/>
              <a:t>am</a:t>
            </a:r>
            <a:r>
              <a:rPr lang="nl-BE" dirty="0"/>
              <a:t> </a:t>
            </a:r>
            <a:r>
              <a:rPr lang="nl-BE" dirty="0" err="1"/>
              <a:t>still</a:t>
            </a:r>
            <a:r>
              <a:rPr lang="nl-BE" dirty="0"/>
              <a:t> </a:t>
            </a:r>
            <a:r>
              <a:rPr lang="nl-BE" dirty="0" err="1"/>
              <a:t>alive</a:t>
            </a:r>
            <a:r>
              <a:rPr lang="nl-BE" dirty="0"/>
              <a:t>” )</a:t>
            </a:r>
          </a:p>
          <a:p>
            <a:pPr marL="0" indent="0">
              <a:buNone/>
            </a:pPr>
            <a:r>
              <a:rPr lang="nl-BE" dirty="0"/>
              <a:t>  	end </a:t>
            </a:r>
          </a:p>
          <a:p>
            <a:pPr marL="0" indent="0">
              <a:buNone/>
            </a:pPr>
            <a:r>
              <a:rPr lang="nl-BE" dirty="0"/>
              <a:t>)</a:t>
            </a:r>
            <a:endParaRPr lang="nl-BE" sz="2400" dirty="0"/>
          </a:p>
        </p:txBody>
      </p:sp>
      <p:sp>
        <p:nvSpPr>
          <p:cNvPr id="12" name="Rechthoek 11"/>
          <p:cNvSpPr/>
          <p:nvPr/>
        </p:nvSpPr>
        <p:spPr>
          <a:xfrm>
            <a:off x="9426036" y="3969005"/>
            <a:ext cx="1440016" cy="720008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200" dirty="0" err="1"/>
              <a:t>ForEachGroup</a:t>
            </a:r>
            <a:r>
              <a:rPr lang="nl-BE" sz="1200" dirty="0"/>
              <a:t> </a:t>
            </a:r>
          </a:p>
          <a:p>
            <a:pPr algn="ctr"/>
            <a:r>
              <a:rPr lang="nl-BE" sz="1200" dirty="0"/>
              <a:t>(10 GROUPS)</a:t>
            </a:r>
          </a:p>
        </p:txBody>
      </p:sp>
      <p:cxnSp>
        <p:nvCxnSpPr>
          <p:cNvPr id="14" name="Rechte verbindingslijn met pijl 13"/>
          <p:cNvCxnSpPr/>
          <p:nvPr/>
        </p:nvCxnSpPr>
        <p:spPr>
          <a:xfrm>
            <a:off x="11496058" y="2978995"/>
            <a:ext cx="2" cy="378004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kstvak 14"/>
          <p:cNvSpPr txBox="1"/>
          <p:nvPr/>
        </p:nvSpPr>
        <p:spPr>
          <a:xfrm rot="5400000">
            <a:off x="10858856" y="3256194"/>
            <a:ext cx="914400" cy="36000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dirty="0">
                <a:solidFill>
                  <a:schemeClr val="tx1"/>
                </a:solidFill>
              </a:rPr>
              <a:t>Time</a:t>
            </a:r>
          </a:p>
        </p:txBody>
      </p:sp>
      <p:sp>
        <p:nvSpPr>
          <p:cNvPr id="17" name="Rechthoek 16"/>
          <p:cNvSpPr/>
          <p:nvPr/>
        </p:nvSpPr>
        <p:spPr>
          <a:xfrm>
            <a:off x="7806018" y="4680051"/>
            <a:ext cx="1440016" cy="188964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000" dirty="0"/>
              <a:t>MAIN Processing</a:t>
            </a:r>
          </a:p>
        </p:txBody>
      </p:sp>
      <p:sp>
        <p:nvSpPr>
          <p:cNvPr id="18" name="Rechthoek 17"/>
          <p:cNvSpPr/>
          <p:nvPr/>
        </p:nvSpPr>
        <p:spPr>
          <a:xfrm>
            <a:off x="9426036" y="4869015"/>
            <a:ext cx="1440016" cy="540006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200" dirty="0" err="1"/>
              <a:t>ForEachGroup</a:t>
            </a:r>
            <a:r>
              <a:rPr lang="nl-BE" sz="1200" dirty="0"/>
              <a:t> </a:t>
            </a:r>
          </a:p>
          <a:p>
            <a:pPr algn="ctr"/>
            <a:r>
              <a:rPr lang="nl-BE" sz="1200" dirty="0"/>
              <a:t>(10 GROUPS)</a:t>
            </a:r>
          </a:p>
        </p:txBody>
      </p:sp>
      <p:sp>
        <p:nvSpPr>
          <p:cNvPr id="19" name="Rechthoek 18"/>
          <p:cNvSpPr/>
          <p:nvPr/>
        </p:nvSpPr>
        <p:spPr>
          <a:xfrm>
            <a:off x="7806018" y="5409021"/>
            <a:ext cx="1440016" cy="180002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050" dirty="0"/>
              <a:t>MAIN Processing</a:t>
            </a:r>
          </a:p>
        </p:txBody>
      </p:sp>
      <p:sp>
        <p:nvSpPr>
          <p:cNvPr id="20" name="Rechthoek 19"/>
          <p:cNvSpPr/>
          <p:nvPr/>
        </p:nvSpPr>
        <p:spPr>
          <a:xfrm>
            <a:off x="9426036" y="5589023"/>
            <a:ext cx="1440016" cy="368966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200" dirty="0" err="1"/>
              <a:t>ForEachGroup</a:t>
            </a:r>
            <a:r>
              <a:rPr lang="nl-BE" sz="1200" dirty="0"/>
              <a:t> </a:t>
            </a:r>
          </a:p>
          <a:p>
            <a:pPr algn="ctr"/>
            <a:r>
              <a:rPr lang="nl-BE" sz="1200" dirty="0"/>
              <a:t>(2 GROUPS)</a:t>
            </a:r>
          </a:p>
        </p:txBody>
      </p:sp>
      <p:sp>
        <p:nvSpPr>
          <p:cNvPr id="22" name="Tijdelijke aanduiding voor inhoud 9"/>
          <p:cNvSpPr txBox="1">
            <a:spLocks/>
          </p:cNvSpPr>
          <p:nvPr/>
        </p:nvSpPr>
        <p:spPr>
          <a:xfrm>
            <a:off x="7536015" y="1988984"/>
            <a:ext cx="4140047" cy="1350015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BE" dirty="0" err="1"/>
              <a:t>Consider</a:t>
            </a:r>
            <a:r>
              <a:rPr lang="nl-BE" dirty="0"/>
              <a:t> in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example</a:t>
            </a:r>
            <a:r>
              <a:rPr lang="nl-BE" dirty="0"/>
              <a:t> a SET_GROUP of 22 GROUPS. The </a:t>
            </a:r>
            <a:r>
              <a:rPr lang="nl-BE" dirty="0" err="1"/>
              <a:t>ForEachGroup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yield</a:t>
            </a:r>
            <a:r>
              <a:rPr lang="nl-BE" dirty="0"/>
              <a:t> </a:t>
            </a:r>
            <a:r>
              <a:rPr lang="nl-BE" dirty="0" err="1"/>
              <a:t>every</a:t>
            </a:r>
            <a:r>
              <a:rPr lang="nl-BE" dirty="0"/>
              <a:t> 10 GROUPS </a:t>
            </a:r>
            <a:r>
              <a:rPr lang="nl-BE" dirty="0" err="1"/>
              <a:t>the</a:t>
            </a:r>
            <a:r>
              <a:rPr lang="nl-BE" dirty="0"/>
              <a:t> processing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main</a:t>
            </a:r>
            <a:r>
              <a:rPr lang="nl-BE" dirty="0"/>
              <a:t> </a:t>
            </a:r>
            <a:r>
              <a:rPr lang="nl-BE" dirty="0" err="1"/>
              <a:t>simulation</a:t>
            </a:r>
            <a:r>
              <a:rPr lang="nl-BE" dirty="0"/>
              <a:t> loop, </a:t>
            </a:r>
            <a:r>
              <a:rPr lang="nl-BE" dirty="0" err="1"/>
              <a:t>accomodating</a:t>
            </a:r>
            <a:r>
              <a:rPr lang="nl-BE" dirty="0"/>
              <a:t> performance.</a:t>
            </a:r>
          </a:p>
        </p:txBody>
      </p:sp>
      <p:sp>
        <p:nvSpPr>
          <p:cNvPr id="55" name="Rechthoek 54"/>
          <p:cNvSpPr/>
          <p:nvPr/>
        </p:nvSpPr>
        <p:spPr>
          <a:xfrm>
            <a:off x="7806018" y="5949028"/>
            <a:ext cx="1440016" cy="540006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dirty="0"/>
              <a:t>MAIN Processing</a:t>
            </a:r>
          </a:p>
        </p:txBody>
      </p:sp>
      <p:sp>
        <p:nvSpPr>
          <p:cNvPr id="56" name="Rechthoek 55"/>
          <p:cNvSpPr/>
          <p:nvPr/>
        </p:nvSpPr>
        <p:spPr>
          <a:xfrm>
            <a:off x="7806018" y="3699002"/>
            <a:ext cx="1440016" cy="278965"/>
          </a:xfrm>
          <a:prstGeom prst="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sz="1050" dirty="0"/>
              <a:t>START </a:t>
            </a:r>
            <a:r>
              <a:rPr lang="nl-BE" sz="1050" dirty="0" err="1"/>
              <a:t>ForEachGroup</a:t>
            </a:r>
            <a:endParaRPr lang="nl-BE" sz="1050" dirty="0"/>
          </a:p>
        </p:txBody>
      </p:sp>
      <p:cxnSp>
        <p:nvCxnSpPr>
          <p:cNvPr id="58" name="Rechte verbindingslijn met pijl 57"/>
          <p:cNvCxnSpPr/>
          <p:nvPr/>
        </p:nvCxnSpPr>
        <p:spPr>
          <a:xfrm>
            <a:off x="9336035" y="2978995"/>
            <a:ext cx="1" cy="378004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kstvak 58"/>
          <p:cNvSpPr txBox="1"/>
          <p:nvPr/>
        </p:nvSpPr>
        <p:spPr>
          <a:xfrm>
            <a:off x="7806018" y="3158997"/>
            <a:ext cx="1440016" cy="36000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 err="1">
                <a:solidFill>
                  <a:schemeClr val="tx1"/>
                </a:solidFill>
              </a:rPr>
              <a:t>Main</a:t>
            </a:r>
            <a:r>
              <a:rPr lang="nl-BE" sz="1200" dirty="0">
                <a:solidFill>
                  <a:schemeClr val="tx1"/>
                </a:solidFill>
              </a:rPr>
              <a:t> Thread</a:t>
            </a:r>
          </a:p>
        </p:txBody>
      </p:sp>
      <p:sp>
        <p:nvSpPr>
          <p:cNvPr id="60" name="Tekstvak 59"/>
          <p:cNvSpPr txBox="1"/>
          <p:nvPr/>
        </p:nvSpPr>
        <p:spPr>
          <a:xfrm>
            <a:off x="9426036" y="3158997"/>
            <a:ext cx="1440016" cy="36000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r>
              <a:rPr lang="nl-BE" sz="1200" dirty="0">
                <a:solidFill>
                  <a:schemeClr val="tx1"/>
                </a:solidFill>
              </a:rPr>
              <a:t>SET_GROUP Thread</a:t>
            </a:r>
          </a:p>
        </p:txBody>
      </p:sp>
      <p:cxnSp>
        <p:nvCxnSpPr>
          <p:cNvPr id="61" name="Rechte verbindingslijn met pijl 60"/>
          <p:cNvCxnSpPr/>
          <p:nvPr/>
        </p:nvCxnSpPr>
        <p:spPr>
          <a:xfrm>
            <a:off x="7626016" y="3609002"/>
            <a:ext cx="3510039" cy="0"/>
          </a:xfrm>
          <a:prstGeom prst="straightConnector1">
            <a:avLst/>
          </a:prstGeom>
          <a:ln w="19050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8028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iterators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699003"/>
            <a:ext cx="9784080" cy="3060035"/>
          </a:xfrm>
        </p:spPr>
        <p:txBody>
          <a:bodyPr>
            <a:normAutofit/>
          </a:bodyPr>
          <a:lstStyle/>
          <a:p>
            <a:r>
              <a:rPr lang="nl-BE" b="1" dirty="0"/>
              <a:t>:</a:t>
            </a:r>
            <a:r>
              <a:rPr lang="nl-BE" b="1" dirty="0" err="1"/>
              <a:t>ForEachGroupCompletelyInZone</a:t>
            </a:r>
            <a:r>
              <a:rPr lang="nl-BE" dirty="0"/>
              <a:t>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set </a:t>
            </a:r>
            <a:r>
              <a:rPr lang="nl-BE" dirty="0" err="1"/>
              <a:t>whether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b="1" dirty="0" err="1"/>
              <a:t>completely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r>
              <a:rPr lang="nl-BE" dirty="0" err="1"/>
              <a:t>If</a:t>
            </a:r>
            <a:r>
              <a:rPr lang="nl-BE" dirty="0"/>
              <a:t> a </a:t>
            </a:r>
            <a:r>
              <a:rPr lang="nl-BE" b="1" dirty="0"/>
              <a:t>GROUP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SET_GROUP</a:t>
            </a:r>
            <a:r>
              <a:rPr lang="nl-BE" dirty="0"/>
              <a:t> is </a:t>
            </a:r>
            <a:r>
              <a:rPr lang="nl-BE" b="1" dirty="0" err="1"/>
              <a:t>completely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b="1" dirty="0" err="1"/>
              <a:t>function</a:t>
            </a:r>
            <a:r>
              <a:rPr lang="nl-BE" dirty="0"/>
              <a:t> is </a:t>
            </a:r>
            <a:r>
              <a:rPr lang="nl-BE" dirty="0" err="1"/>
              <a:t>called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takes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parameter.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5"/>
            <a:ext cx="10620117" cy="1440017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 err="1"/>
              <a:t>HeliGroupSet:</a:t>
            </a:r>
            <a:r>
              <a:rPr lang="nl-BE" b="1" dirty="0" err="1"/>
              <a:t>ForEachGroupCompletelyInZone</a:t>
            </a:r>
            <a:r>
              <a:rPr lang="nl-BE" dirty="0"/>
              <a:t>( </a:t>
            </a:r>
            <a:r>
              <a:rPr lang="nl-BE" b="1" dirty="0" err="1"/>
              <a:t>ZoneObject</a:t>
            </a:r>
            <a:r>
              <a:rPr lang="nl-BE" dirty="0"/>
              <a:t>,  </a:t>
            </a:r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dirty="0" err="1"/>
              <a:t>function</a:t>
            </a:r>
            <a:r>
              <a:rPr lang="nl-BE" dirty="0"/>
              <a:t>( </a:t>
            </a:r>
            <a:r>
              <a:rPr lang="nl-BE" dirty="0" err="1"/>
              <a:t>HeliGroup</a:t>
            </a:r>
            <a:r>
              <a:rPr lang="nl-BE" dirty="0"/>
              <a:t> ) </a:t>
            </a:r>
          </a:p>
          <a:p>
            <a:pPr marL="0" indent="0">
              <a:buNone/>
            </a:pPr>
            <a:r>
              <a:rPr lang="nl-BE" dirty="0"/>
              <a:t>    		</a:t>
            </a:r>
            <a:r>
              <a:rPr lang="nl-BE" dirty="0" err="1"/>
              <a:t>HeliGroup:MessageToAll</a:t>
            </a:r>
            <a:r>
              <a:rPr lang="nl-BE" dirty="0"/>
              <a:t>( “I </a:t>
            </a:r>
            <a:r>
              <a:rPr lang="nl-BE" dirty="0" err="1"/>
              <a:t>am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zone!” )</a:t>
            </a:r>
          </a:p>
          <a:p>
            <a:pPr marL="0" indent="0">
              <a:buNone/>
            </a:pPr>
            <a:r>
              <a:rPr lang="nl-BE" dirty="0"/>
              <a:t>  	end </a:t>
            </a:r>
          </a:p>
          <a:p>
            <a:pPr marL="0" indent="0">
              <a:buNone/>
            </a:pPr>
            <a:r>
              <a:rPr lang="nl-B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246805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iterators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699003"/>
            <a:ext cx="9784080" cy="3060035"/>
          </a:xfrm>
        </p:spPr>
        <p:txBody>
          <a:bodyPr>
            <a:normAutofit/>
          </a:bodyPr>
          <a:lstStyle/>
          <a:p>
            <a:r>
              <a:rPr lang="nl-BE" b="1" dirty="0"/>
              <a:t>:</a:t>
            </a:r>
            <a:r>
              <a:rPr lang="nl-BE" b="1" dirty="0" err="1"/>
              <a:t>ForEachGroupPartlyInZone</a:t>
            </a:r>
            <a:r>
              <a:rPr lang="nl-BE" dirty="0"/>
              <a:t>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set </a:t>
            </a:r>
            <a:r>
              <a:rPr lang="nl-BE" dirty="0" err="1"/>
              <a:t>whether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b="1" dirty="0" err="1"/>
              <a:t>partly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r>
              <a:rPr lang="nl-BE" dirty="0" err="1"/>
              <a:t>If</a:t>
            </a:r>
            <a:r>
              <a:rPr lang="nl-BE" dirty="0"/>
              <a:t> a </a:t>
            </a:r>
            <a:r>
              <a:rPr lang="nl-BE" b="1" dirty="0"/>
              <a:t>GROUP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SET_GROUP</a:t>
            </a:r>
            <a:r>
              <a:rPr lang="nl-BE" dirty="0"/>
              <a:t> is </a:t>
            </a:r>
            <a:r>
              <a:rPr lang="nl-BE" b="1" dirty="0" err="1"/>
              <a:t>partly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b="1" dirty="0" err="1"/>
              <a:t>function</a:t>
            </a:r>
            <a:r>
              <a:rPr lang="nl-BE" dirty="0"/>
              <a:t> is </a:t>
            </a:r>
            <a:r>
              <a:rPr lang="nl-BE" dirty="0" err="1"/>
              <a:t>called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takes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parameter.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4"/>
            <a:ext cx="10620117" cy="1440017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 err="1"/>
              <a:t>HeliGroupSet:</a:t>
            </a:r>
            <a:r>
              <a:rPr lang="nl-BE" b="1" dirty="0" err="1"/>
              <a:t>ForEachGroupPartlyInZone</a:t>
            </a:r>
            <a:r>
              <a:rPr lang="nl-BE" dirty="0"/>
              <a:t>( </a:t>
            </a:r>
            <a:r>
              <a:rPr lang="nl-BE" b="1" dirty="0" err="1"/>
              <a:t>ZoneObject</a:t>
            </a:r>
            <a:r>
              <a:rPr lang="nl-BE" dirty="0"/>
              <a:t>,  </a:t>
            </a:r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dirty="0" err="1"/>
              <a:t>function</a:t>
            </a:r>
            <a:r>
              <a:rPr lang="nl-BE" dirty="0"/>
              <a:t>( </a:t>
            </a:r>
            <a:r>
              <a:rPr lang="nl-BE" dirty="0" err="1"/>
              <a:t>HeliGroup</a:t>
            </a:r>
            <a:r>
              <a:rPr lang="nl-BE" dirty="0"/>
              <a:t> ) </a:t>
            </a:r>
          </a:p>
          <a:p>
            <a:pPr marL="0" indent="0">
              <a:buNone/>
            </a:pPr>
            <a:r>
              <a:rPr lang="nl-BE" dirty="0"/>
              <a:t>    		</a:t>
            </a:r>
            <a:r>
              <a:rPr lang="nl-BE" dirty="0" err="1"/>
              <a:t>HeliGroup:MessageToAll</a:t>
            </a:r>
            <a:r>
              <a:rPr lang="nl-BE" dirty="0"/>
              <a:t>( “I </a:t>
            </a:r>
            <a:r>
              <a:rPr lang="nl-BE" dirty="0" err="1"/>
              <a:t>am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zone!” )</a:t>
            </a:r>
          </a:p>
          <a:p>
            <a:pPr marL="0" indent="0">
              <a:buNone/>
            </a:pPr>
            <a:r>
              <a:rPr lang="nl-BE" dirty="0"/>
              <a:t>  	end </a:t>
            </a:r>
          </a:p>
          <a:p>
            <a:pPr marL="0" indent="0">
              <a:buNone/>
            </a:pPr>
            <a:r>
              <a:rPr lang="nl-B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11016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other</a:t>
            </a:r>
            <a:r>
              <a:rPr lang="nl-BE" dirty="0"/>
              <a:t> </a:t>
            </a:r>
            <a:r>
              <a:rPr lang="nl-BE" dirty="0" err="1"/>
              <a:t>iterators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699003"/>
            <a:ext cx="9784080" cy="3060035"/>
          </a:xfrm>
        </p:spPr>
        <p:txBody>
          <a:bodyPr>
            <a:normAutofit/>
          </a:bodyPr>
          <a:lstStyle/>
          <a:p>
            <a:r>
              <a:rPr lang="nl-BE" b="1" dirty="0"/>
              <a:t>:</a:t>
            </a:r>
            <a:r>
              <a:rPr lang="nl-BE" b="1" dirty="0" err="1"/>
              <a:t>ForEachGroupPartlyInZone</a:t>
            </a:r>
            <a:r>
              <a:rPr lang="nl-BE" dirty="0"/>
              <a:t> </a:t>
            </a:r>
            <a:r>
              <a:rPr lang="nl-BE" dirty="0" err="1"/>
              <a:t>validates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set </a:t>
            </a:r>
            <a:r>
              <a:rPr lang="nl-BE" dirty="0" err="1"/>
              <a:t>whether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b="1" dirty="0" err="1"/>
              <a:t>not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.</a:t>
            </a:r>
          </a:p>
          <a:p>
            <a:r>
              <a:rPr lang="nl-BE" dirty="0" err="1"/>
              <a:t>If</a:t>
            </a:r>
            <a:r>
              <a:rPr lang="nl-BE" dirty="0"/>
              <a:t> a </a:t>
            </a:r>
            <a:r>
              <a:rPr lang="nl-BE" b="1" dirty="0"/>
              <a:t>GROUP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SET_GROUP</a:t>
            </a:r>
            <a:r>
              <a:rPr lang="nl-BE" dirty="0"/>
              <a:t> is </a:t>
            </a:r>
            <a:r>
              <a:rPr lang="nl-BE" b="1" dirty="0" err="1"/>
              <a:t>not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b="1" dirty="0" err="1"/>
              <a:t>ZoneObject</a:t>
            </a:r>
            <a:r>
              <a:rPr lang="nl-BE" dirty="0"/>
              <a:t>,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specified</a:t>
            </a:r>
            <a:r>
              <a:rPr lang="nl-BE" dirty="0"/>
              <a:t> </a:t>
            </a:r>
            <a:r>
              <a:rPr lang="nl-BE" b="1" dirty="0" err="1"/>
              <a:t>function</a:t>
            </a:r>
            <a:r>
              <a:rPr lang="nl-BE" dirty="0"/>
              <a:t> is </a:t>
            </a:r>
            <a:r>
              <a:rPr lang="nl-BE" dirty="0" err="1"/>
              <a:t>called</a:t>
            </a:r>
            <a:r>
              <a:rPr lang="nl-BE" dirty="0"/>
              <a:t>, </a:t>
            </a:r>
            <a:r>
              <a:rPr lang="nl-BE" dirty="0" err="1"/>
              <a:t>which</a:t>
            </a:r>
            <a:r>
              <a:rPr lang="nl-BE" dirty="0"/>
              <a:t> takes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/>
              <a:t>GROUP</a:t>
            </a:r>
            <a:r>
              <a:rPr lang="nl-BE" dirty="0"/>
              <a:t> parameter.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4"/>
            <a:ext cx="10620117" cy="1440017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dirty="0" err="1"/>
              <a:t>HeliGroupSet:</a:t>
            </a:r>
            <a:r>
              <a:rPr lang="nl-BE" b="1" dirty="0" err="1"/>
              <a:t>ForEachGroupNotInZone</a:t>
            </a:r>
            <a:r>
              <a:rPr lang="nl-BE" dirty="0"/>
              <a:t>( </a:t>
            </a:r>
            <a:r>
              <a:rPr lang="nl-BE" b="1" dirty="0" err="1"/>
              <a:t>ZoneObject</a:t>
            </a:r>
            <a:r>
              <a:rPr lang="nl-BE" dirty="0"/>
              <a:t>,  </a:t>
            </a:r>
          </a:p>
          <a:p>
            <a:pPr marL="0" indent="0">
              <a:buNone/>
            </a:pPr>
            <a:r>
              <a:rPr lang="nl-BE" dirty="0"/>
              <a:t>	</a:t>
            </a:r>
            <a:r>
              <a:rPr lang="nl-BE" dirty="0" err="1"/>
              <a:t>function</a:t>
            </a:r>
            <a:r>
              <a:rPr lang="nl-BE" dirty="0"/>
              <a:t>( </a:t>
            </a:r>
            <a:r>
              <a:rPr lang="nl-BE" dirty="0" err="1"/>
              <a:t>HeliGroup</a:t>
            </a:r>
            <a:r>
              <a:rPr lang="nl-BE" dirty="0"/>
              <a:t> ) </a:t>
            </a:r>
          </a:p>
          <a:p>
            <a:pPr marL="0" indent="0">
              <a:buNone/>
            </a:pPr>
            <a:r>
              <a:rPr lang="nl-BE" dirty="0"/>
              <a:t>    		</a:t>
            </a:r>
            <a:r>
              <a:rPr lang="nl-BE" dirty="0" err="1"/>
              <a:t>HeliGroup:MessageToAll</a:t>
            </a:r>
            <a:r>
              <a:rPr lang="nl-BE" dirty="0"/>
              <a:t>( “I </a:t>
            </a:r>
            <a:r>
              <a:rPr lang="nl-BE" dirty="0" err="1"/>
              <a:t>am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zone!” )</a:t>
            </a:r>
          </a:p>
          <a:p>
            <a:pPr marL="0" indent="0">
              <a:buNone/>
            </a:pPr>
            <a:r>
              <a:rPr lang="nl-BE" dirty="0"/>
              <a:t>  	end </a:t>
            </a:r>
          </a:p>
          <a:p>
            <a:pPr marL="0" indent="0">
              <a:buNone/>
            </a:pPr>
            <a:r>
              <a:rPr lang="nl-BE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06189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consult </a:t>
            </a:r>
            <a:r>
              <a:rPr lang="nl-BE" dirty="0" err="1"/>
              <a:t>the</a:t>
            </a:r>
            <a:r>
              <a:rPr lang="nl-BE" dirty="0"/>
              <a:t> online </a:t>
            </a:r>
            <a:r>
              <a:rPr lang="nl-BE" dirty="0" err="1"/>
              <a:t>documentation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698919"/>
          </a:xfrm>
        </p:spPr>
        <p:txBody>
          <a:bodyPr>
            <a:normAutofit lnSpcReduction="10000"/>
          </a:bodyPr>
          <a:lstStyle/>
          <a:p>
            <a:r>
              <a:rPr lang="nl-BE" dirty="0"/>
              <a:t>The </a:t>
            </a:r>
            <a:r>
              <a:rPr lang="nl-BE" dirty="0" err="1"/>
              <a:t>documentation</a:t>
            </a:r>
            <a:r>
              <a:rPr lang="nl-BE" dirty="0"/>
              <a:t> </a:t>
            </a:r>
            <a:r>
              <a:rPr lang="nl-BE" dirty="0" err="1"/>
              <a:t>explains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MOOSE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in </a:t>
            </a:r>
            <a:r>
              <a:rPr lang="nl-BE" dirty="0" err="1"/>
              <a:t>your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directory </a:t>
            </a:r>
            <a:r>
              <a:rPr lang="nl-BE" dirty="0" err="1"/>
              <a:t>structure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MOOSE pack.</a:t>
            </a:r>
          </a:p>
          <a:p>
            <a:pPr lvl="1"/>
            <a:r>
              <a:rPr lang="nl-BE" dirty="0"/>
              <a:t>Classes are </a:t>
            </a:r>
            <a:r>
              <a:rPr lang="nl-BE" dirty="0" err="1"/>
              <a:t>embedded</a:t>
            </a:r>
            <a:r>
              <a:rPr lang="nl-BE" dirty="0"/>
              <a:t> in </a:t>
            </a:r>
            <a:r>
              <a:rPr lang="nl-BE" dirty="0" err="1"/>
              <a:t>lua</a:t>
            </a:r>
            <a:r>
              <a:rPr lang="nl-BE" dirty="0"/>
              <a:t> “modules”. Eg. </a:t>
            </a:r>
            <a:r>
              <a:rPr lang="nl-BE" dirty="0" err="1"/>
              <a:t>the</a:t>
            </a:r>
            <a:r>
              <a:rPr lang="nl-BE" dirty="0"/>
              <a:t> zone classes are </a:t>
            </a:r>
            <a:r>
              <a:rPr lang="nl-BE" dirty="0" err="1"/>
              <a:t>collected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module Zone. </a:t>
            </a:r>
          </a:p>
          <a:p>
            <a:pPr lvl="1"/>
            <a:r>
              <a:rPr lang="nl-BE" dirty="0"/>
              <a:t>A CLASS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referenced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Module#CLASS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The Module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so</a:t>
            </a:r>
            <a:r>
              <a:rPr lang="nl-BE" dirty="0"/>
              <a:t> #CLASS </a:t>
            </a:r>
            <a:r>
              <a:rPr lang="nl-BE" dirty="0" err="1"/>
              <a:t>references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a class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current</a:t>
            </a:r>
            <a:r>
              <a:rPr lang="nl-BE" dirty="0"/>
              <a:t> module. </a:t>
            </a:r>
            <a:r>
              <a:rPr lang="nl-BE" dirty="0" err="1"/>
              <a:t>All</a:t>
            </a:r>
            <a:r>
              <a:rPr lang="nl-BE" dirty="0"/>
              <a:t> these </a:t>
            </a:r>
            <a:r>
              <a:rPr lang="nl-BE" dirty="0" err="1"/>
              <a:t>references</a:t>
            </a:r>
            <a:r>
              <a:rPr lang="nl-BE" dirty="0"/>
              <a:t> are clickable, </a:t>
            </a:r>
            <a:r>
              <a:rPr lang="nl-BE" dirty="0" err="1"/>
              <a:t>so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move back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forth</a:t>
            </a:r>
            <a:r>
              <a:rPr lang="nl-BE" dirty="0"/>
              <a:t> </a:t>
            </a:r>
            <a:r>
              <a:rPr lang="nl-BE" dirty="0" err="1"/>
              <a:t>through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explanations</a:t>
            </a:r>
            <a:r>
              <a:rPr lang="nl-BE" dirty="0"/>
              <a:t>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All</a:t>
            </a:r>
            <a:r>
              <a:rPr lang="nl-BE" sz="2400" dirty="0"/>
              <a:t> class </a:t>
            </a:r>
            <a:r>
              <a:rPr lang="nl-BE" sz="2400" dirty="0" err="1"/>
              <a:t>and</a:t>
            </a:r>
            <a:r>
              <a:rPr lang="nl-BE" sz="2400" dirty="0"/>
              <a:t> API </a:t>
            </a:r>
            <a:r>
              <a:rPr lang="nl-BE" sz="2400" dirty="0" err="1"/>
              <a:t>descriptions</a:t>
            </a:r>
            <a:r>
              <a:rPr lang="nl-BE" sz="2400" dirty="0"/>
              <a:t> on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2"/>
              </a:rPr>
              <a:t>MOOSE GITHUB</a:t>
            </a:r>
            <a:r>
              <a:rPr lang="nl-BE" sz="2400" dirty="0"/>
              <a:t> pages.</a:t>
            </a:r>
          </a:p>
          <a:p>
            <a:pPr marL="0" indent="0" algn="ctr">
              <a:buNone/>
            </a:pPr>
            <a:r>
              <a:rPr lang="nl-BE" sz="2400" dirty="0" err="1"/>
              <a:t>There</a:t>
            </a:r>
            <a:r>
              <a:rPr lang="nl-BE" sz="2400" dirty="0"/>
              <a:t> are online training </a:t>
            </a:r>
            <a:r>
              <a:rPr lang="nl-BE" sz="2400" dirty="0" err="1"/>
              <a:t>videos</a:t>
            </a:r>
            <a:r>
              <a:rPr lang="nl-BE" sz="2400" dirty="0"/>
              <a:t> </a:t>
            </a:r>
            <a:r>
              <a:rPr lang="nl-BE" sz="2400" dirty="0" err="1"/>
              <a:t>available</a:t>
            </a:r>
            <a:r>
              <a:rPr lang="nl-BE" sz="2400" dirty="0"/>
              <a:t> on </a:t>
            </a:r>
            <a:r>
              <a:rPr lang="nl-BE" sz="2400" dirty="0" err="1"/>
              <a:t>my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YOUTUBE CHANNEL</a:t>
            </a:r>
            <a:r>
              <a:rPr lang="nl-B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009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Training </a:t>
            </a:r>
            <a:r>
              <a:rPr lang="nl-BE" dirty="0" err="1"/>
              <a:t>missions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880032"/>
          </a:xfrm>
        </p:spPr>
        <p:txBody>
          <a:bodyPr>
            <a:normAutofit/>
          </a:bodyPr>
          <a:lstStyle/>
          <a:p>
            <a:r>
              <a:rPr lang="nl-BE" dirty="0" err="1"/>
              <a:t>Find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MOOSE pack or on </a:t>
            </a:r>
            <a:r>
              <a:rPr lang="nl-BE" b="1" dirty="0">
                <a:hlinkClick r:id="rId2"/>
              </a:rPr>
              <a:t>GITHUB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relevant directories:</a:t>
            </a:r>
          </a:p>
          <a:p>
            <a:pPr lvl="1"/>
            <a:r>
              <a:rPr lang="nl-BE" b="1" dirty="0" err="1"/>
              <a:t>Moose_Test_SET_GROUP</a:t>
            </a:r>
            <a:endParaRPr lang="nl-BE" b="1" dirty="0"/>
          </a:p>
          <a:p>
            <a:r>
              <a:rPr lang="nl-BE" dirty="0" err="1"/>
              <a:t>Each</a:t>
            </a:r>
            <a:r>
              <a:rPr lang="nl-BE" dirty="0"/>
              <a:t> of these directories </a:t>
            </a:r>
            <a:r>
              <a:rPr lang="nl-BE" dirty="0" err="1"/>
              <a:t>contain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A DCS World </a:t>
            </a:r>
            <a:r>
              <a:rPr lang="nl-BE" b="1" dirty="0"/>
              <a:t>.MIZ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executable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</a:t>
            </a:r>
            <a:r>
              <a:rPr lang="nl-BE" b="1" dirty="0"/>
              <a:t>.LUA </a:t>
            </a:r>
            <a:r>
              <a:rPr lang="nl-BE" dirty="0"/>
              <a:t>file </a:t>
            </a:r>
            <a:r>
              <a:rPr lang="nl-BE" dirty="0" err="1"/>
              <a:t>containing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example</a:t>
            </a:r>
            <a:r>
              <a:rPr lang="nl-BE" b="1" dirty="0"/>
              <a:t> code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zone class (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other</a:t>
            </a:r>
            <a:r>
              <a:rPr lang="nl-BE" dirty="0"/>
              <a:t> classes).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Each</a:t>
            </a:r>
            <a:r>
              <a:rPr lang="nl-BE" sz="2400" dirty="0"/>
              <a:t> of </a:t>
            </a:r>
            <a:r>
              <a:rPr lang="nl-BE" sz="2400" dirty="0" err="1"/>
              <a:t>the</a:t>
            </a:r>
            <a:r>
              <a:rPr lang="nl-BE" sz="2400" dirty="0"/>
              <a:t> classes have </a:t>
            </a:r>
            <a:r>
              <a:rPr lang="nl-BE" sz="2400" b="1" dirty="0" err="1"/>
              <a:t>Example</a:t>
            </a:r>
            <a:r>
              <a:rPr lang="nl-BE" sz="2400" b="1" dirty="0"/>
              <a:t> Test Missions!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150721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HOPE YOU FOUND THIS INTERESTING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extBox 19"/>
          <p:cNvSpPr txBox="1"/>
          <p:nvPr/>
        </p:nvSpPr>
        <p:spPr>
          <a:xfrm>
            <a:off x="695940" y="368966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You</a:t>
            </a:r>
            <a:r>
              <a:rPr lang="nl-BE" sz="2400" dirty="0"/>
              <a:t> </a:t>
            </a:r>
            <a:r>
              <a:rPr lang="nl-BE" sz="2400" dirty="0" err="1"/>
              <a:t>can</a:t>
            </a:r>
            <a:r>
              <a:rPr lang="nl-BE" sz="2400" dirty="0"/>
              <a:t> </a:t>
            </a:r>
            <a:r>
              <a:rPr lang="nl-BE" sz="2400" dirty="0" err="1"/>
              <a:t>reach</a:t>
            </a:r>
            <a:r>
              <a:rPr lang="nl-BE" sz="2400" dirty="0"/>
              <a:t> me on </a:t>
            </a:r>
            <a:r>
              <a:rPr lang="nl-BE" sz="2400" b="1" dirty="0">
                <a:hlinkClick r:id="rId2"/>
              </a:rPr>
              <a:t>SKYPE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ID: </a:t>
            </a:r>
            <a:r>
              <a:rPr lang="nl-BE" sz="2400" b="1" dirty="0" err="1"/>
              <a:t>FlightControl_Skype</a:t>
            </a:r>
            <a:endParaRPr lang="nl-BE" sz="2400" b="1" dirty="0"/>
          </a:p>
          <a:p>
            <a:pPr marL="0" indent="0" algn="ctr">
              <a:buNone/>
            </a:pPr>
            <a:r>
              <a:rPr lang="nl-BE" sz="2400" dirty="0"/>
              <a:t>Or, </a:t>
            </a:r>
            <a:r>
              <a:rPr lang="nl-BE" sz="2400" dirty="0" err="1"/>
              <a:t>join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SLACK.COM</a:t>
            </a:r>
            <a:r>
              <a:rPr lang="nl-BE" sz="2400" dirty="0"/>
              <a:t> development community at </a:t>
            </a:r>
          </a:p>
          <a:p>
            <a:pPr marL="0" indent="0" algn="ctr">
              <a:buNone/>
            </a:pPr>
            <a:r>
              <a:rPr lang="nl-BE" sz="2400" dirty="0">
                <a:hlinkClick r:id="rId4"/>
              </a:rPr>
              <a:t>https://flightcontrol.slack.com/messages/moose/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576351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WHY MOOSE?</a:t>
            </a:r>
            <a:endParaRPr lang="en-US" dirty="0"/>
          </a:p>
        </p:txBody>
      </p:sp>
      <p:sp>
        <p:nvSpPr>
          <p:cNvPr id="11" name="Rechthoek 10"/>
          <p:cNvSpPr/>
          <p:nvPr/>
        </p:nvSpPr>
        <p:spPr>
          <a:xfrm>
            <a:off x="6546005" y="2708992"/>
            <a:ext cx="5040056" cy="3960044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Make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scripting</a:t>
            </a:r>
            <a:r>
              <a:rPr lang="nl-BE" dirty="0"/>
              <a:t> </a:t>
            </a:r>
            <a:r>
              <a:rPr lang="nl-BE" b="1" dirty="0"/>
              <a:t>more easy </a:t>
            </a:r>
            <a:r>
              <a:rPr lang="nl-BE" dirty="0" err="1"/>
              <a:t>for</a:t>
            </a:r>
            <a:r>
              <a:rPr lang="nl-BE" dirty="0"/>
              <a:t> mission designers, </a:t>
            </a: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abstraction</a:t>
            </a:r>
            <a:r>
              <a:rPr lang="nl-BE" dirty="0"/>
              <a:t> </a:t>
            </a:r>
            <a:r>
              <a:rPr lang="nl-BE" dirty="0" err="1"/>
              <a:t>layer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Achieve</a:t>
            </a:r>
            <a:r>
              <a:rPr lang="nl-BE" b="1" dirty="0"/>
              <a:t> more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b="1" dirty="0" err="1"/>
              <a:t>less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Allow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b="1" dirty="0" err="1"/>
              <a:t>condense</a:t>
            </a:r>
            <a:r>
              <a:rPr lang="nl-BE" b="1" dirty="0"/>
              <a:t> code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script 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Proper </a:t>
            </a:r>
            <a:r>
              <a:rPr lang="nl-BE" b="1" dirty="0" err="1"/>
              <a:t>documentation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Example</a:t>
            </a:r>
            <a:r>
              <a:rPr lang="nl-BE" b="1" dirty="0"/>
              <a:t> </a:t>
            </a:r>
            <a:r>
              <a:rPr lang="nl-BE" b="1" dirty="0" err="1"/>
              <a:t>missions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Work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(</a:t>
            </a:r>
            <a:r>
              <a:rPr lang="nl-BE" dirty="0" err="1"/>
              <a:t>global</a:t>
            </a:r>
            <a:r>
              <a:rPr lang="nl-BE" dirty="0"/>
              <a:t>) </a:t>
            </a:r>
            <a:r>
              <a:rPr lang="nl-BE" b="1" dirty="0" err="1"/>
              <a:t>objects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Polymorphism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b="1" dirty="0"/>
              <a:t>multiple </a:t>
            </a:r>
            <a:r>
              <a:rPr lang="nl-BE" b="1" dirty="0" err="1"/>
              <a:t>tasks</a:t>
            </a:r>
            <a:r>
              <a:rPr lang="nl-BE" b="1" dirty="0"/>
              <a:t> (goals)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mission.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Avoid</a:t>
            </a:r>
            <a:r>
              <a:rPr lang="nl-BE" dirty="0"/>
              <a:t> large </a:t>
            </a:r>
            <a:r>
              <a:rPr lang="nl-BE" b="1" dirty="0" err="1"/>
              <a:t>repeating</a:t>
            </a:r>
            <a:r>
              <a:rPr lang="nl-BE" b="1" dirty="0"/>
              <a:t> loops</a:t>
            </a:r>
            <a:r>
              <a:rPr lang="nl-BE" dirty="0"/>
              <a:t>. Follow </a:t>
            </a:r>
            <a:r>
              <a:rPr lang="nl-BE" dirty="0" err="1"/>
              <a:t>the</a:t>
            </a:r>
            <a:r>
              <a:rPr lang="nl-BE" dirty="0"/>
              <a:t> DCS event system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react</a:t>
            </a:r>
            <a:r>
              <a:rPr lang="nl-BE" dirty="0"/>
              <a:t> </a:t>
            </a:r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, </a:t>
            </a:r>
            <a:r>
              <a:rPr lang="nl-BE" dirty="0" err="1"/>
              <a:t>improving</a:t>
            </a:r>
            <a:r>
              <a:rPr lang="nl-BE" dirty="0"/>
              <a:t>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b="1" dirty="0"/>
              <a:t>off-</a:t>
            </a:r>
            <a:r>
              <a:rPr lang="nl-BE" b="1" dirty="0" err="1"/>
              <a:t>the</a:t>
            </a:r>
            <a:r>
              <a:rPr lang="nl-BE" b="1" dirty="0"/>
              <a:t>-</a:t>
            </a:r>
            <a:r>
              <a:rPr lang="nl-BE" b="1" dirty="0" err="1"/>
              <a:t>shelf</a:t>
            </a:r>
            <a:r>
              <a:rPr lang="nl-BE" b="1" dirty="0"/>
              <a:t> </a:t>
            </a:r>
            <a:r>
              <a:rPr lang="nl-BE" b="1" dirty="0" err="1"/>
              <a:t>logging</a:t>
            </a:r>
            <a:r>
              <a:rPr lang="nl-BE" b="1" dirty="0"/>
              <a:t> system</a:t>
            </a:r>
            <a:r>
              <a:rPr lang="nl-BE" dirty="0"/>
              <a:t>.</a:t>
            </a:r>
          </a:p>
        </p:txBody>
      </p:sp>
      <p:sp>
        <p:nvSpPr>
          <p:cNvPr id="12" name="Rechthoek 11"/>
          <p:cNvSpPr/>
          <p:nvPr/>
        </p:nvSpPr>
        <p:spPr>
          <a:xfrm>
            <a:off x="605940" y="2708992"/>
            <a:ext cx="5040055" cy="3960044"/>
          </a:xfrm>
          <a:prstGeom prst="rect">
            <a:avLst/>
          </a:prstGeom>
          <a:solidFill>
            <a:schemeClr val="tx2">
              <a:lumMod val="9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Huge </a:t>
            </a:r>
            <a:r>
              <a:rPr lang="nl-BE" dirty="0" err="1"/>
              <a:t>learning</a:t>
            </a:r>
            <a:r>
              <a:rPr lang="nl-BE" dirty="0"/>
              <a:t> curve </a:t>
            </a:r>
            <a:r>
              <a:rPr lang="nl-BE" dirty="0" err="1"/>
              <a:t>learning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DCS </a:t>
            </a:r>
            <a:r>
              <a:rPr lang="nl-BE" dirty="0" err="1"/>
              <a:t>scripting</a:t>
            </a:r>
            <a:r>
              <a:rPr lang="nl-BE" dirty="0"/>
              <a:t> engine </a:t>
            </a:r>
            <a:r>
              <a:rPr lang="nl-BE" dirty="0" err="1"/>
              <a:t>APIs</a:t>
            </a:r>
            <a:r>
              <a:rPr lang="nl-BE" dirty="0"/>
              <a:t>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Lots of well </a:t>
            </a:r>
            <a:r>
              <a:rPr lang="nl-BE" dirty="0" err="1"/>
              <a:t>written</a:t>
            </a:r>
            <a:r>
              <a:rPr lang="nl-BE" dirty="0"/>
              <a:t> scripts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community, but hard </a:t>
            </a:r>
            <a:r>
              <a:rPr lang="nl-BE" dirty="0" err="1"/>
              <a:t>to</a:t>
            </a:r>
            <a:r>
              <a:rPr lang="nl-BE" dirty="0"/>
              <a:t> combine in </a:t>
            </a:r>
            <a:r>
              <a:rPr lang="nl-BE" dirty="0" err="1"/>
              <a:t>scenarios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no </a:t>
            </a:r>
            <a:r>
              <a:rPr lang="nl-BE" dirty="0" err="1"/>
              <a:t>standards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DCS API set </a:t>
            </a:r>
            <a:r>
              <a:rPr lang="nl-BE" dirty="0" err="1"/>
              <a:t>can</a:t>
            </a:r>
            <a:r>
              <a:rPr lang="nl-BE" dirty="0"/>
              <a:t> (</a:t>
            </a:r>
            <a:r>
              <a:rPr lang="nl-BE" dirty="0" err="1"/>
              <a:t>still</a:t>
            </a:r>
            <a:r>
              <a:rPr lang="nl-BE" dirty="0"/>
              <a:t>) </a:t>
            </a:r>
            <a:r>
              <a:rPr lang="nl-BE" dirty="0" err="1"/>
              <a:t>contain</a:t>
            </a:r>
            <a:r>
              <a:rPr lang="nl-BE" dirty="0"/>
              <a:t> bugs, </a:t>
            </a:r>
            <a:r>
              <a:rPr lang="nl-BE" dirty="0" err="1"/>
              <a:t>which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have a large impact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coding</a:t>
            </a:r>
            <a:r>
              <a:rPr lang="nl-BE" dirty="0"/>
              <a:t> spread out over </a:t>
            </a:r>
            <a:r>
              <a:rPr lang="nl-BE" dirty="0" err="1"/>
              <a:t>one</a:t>
            </a:r>
            <a:r>
              <a:rPr lang="nl-BE" dirty="0"/>
              <a:t> mission file: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triggers “DO SCRIPT” </a:t>
            </a:r>
            <a:r>
              <a:rPr lang="nl-BE" dirty="0" err="1"/>
              <a:t>sections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predicates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waypoint</a:t>
            </a:r>
            <a:r>
              <a:rPr lang="nl-BE" dirty="0"/>
              <a:t> actions.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Workflow is hard </a:t>
            </a:r>
            <a:r>
              <a:rPr lang="nl-BE" dirty="0" err="1"/>
              <a:t>to</a:t>
            </a:r>
            <a:r>
              <a:rPr lang="nl-BE" dirty="0"/>
              <a:t> follow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tigger</a:t>
            </a:r>
            <a:r>
              <a:rPr lang="nl-BE" dirty="0"/>
              <a:t> </a:t>
            </a:r>
            <a:r>
              <a:rPr lang="nl-BE" dirty="0" err="1"/>
              <a:t>mechanism</a:t>
            </a:r>
            <a:r>
              <a:rPr lang="nl-BE" dirty="0"/>
              <a:t> (</a:t>
            </a:r>
            <a:r>
              <a:rPr lang="nl-BE" dirty="0" err="1"/>
              <a:t>flags</a:t>
            </a:r>
            <a:r>
              <a:rPr lang="nl-BE" dirty="0"/>
              <a:t>).</a:t>
            </a:r>
          </a:p>
          <a:p>
            <a:pPr marL="800100" lvl="1" indent="-342900">
              <a:buFont typeface="+mj-lt"/>
              <a:buAutoNum type="arabicPeriod"/>
            </a:pPr>
            <a:endParaRPr lang="nl-BE" dirty="0"/>
          </a:p>
          <a:p>
            <a:pPr marL="342900" indent="-342900">
              <a:buFont typeface="+mj-lt"/>
              <a:buAutoNum type="arabicPeriod"/>
            </a:pP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605939" y="2168986"/>
            <a:ext cx="5040055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What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experienced</a:t>
            </a:r>
            <a:r>
              <a:rPr lang="nl-BE" b="1" dirty="0">
                <a:solidFill>
                  <a:schemeClr val="tx1"/>
                </a:solidFill>
              </a:rPr>
              <a:t> as a mission designer</a:t>
            </a:r>
          </a:p>
        </p:txBody>
      </p:sp>
      <p:sp>
        <p:nvSpPr>
          <p:cNvPr id="14" name="Rechthoek 13"/>
          <p:cNvSpPr/>
          <p:nvPr/>
        </p:nvSpPr>
        <p:spPr>
          <a:xfrm>
            <a:off x="6546004" y="2168986"/>
            <a:ext cx="5040057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Why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started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with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the</a:t>
            </a:r>
            <a:r>
              <a:rPr lang="nl-BE" b="1" dirty="0">
                <a:solidFill>
                  <a:schemeClr val="tx1"/>
                </a:solidFill>
              </a:rPr>
              <a:t> MOOSE Framework</a:t>
            </a:r>
          </a:p>
        </p:txBody>
      </p:sp>
      <p:sp>
        <p:nvSpPr>
          <p:cNvPr id="15" name="Pijl-rechts 14"/>
          <p:cNvSpPr/>
          <p:nvPr/>
        </p:nvSpPr>
        <p:spPr>
          <a:xfrm>
            <a:off x="5825997" y="3338999"/>
            <a:ext cx="540006" cy="252002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3991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 CLASSES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2658702"/>
          </a:xfrm>
        </p:spPr>
        <p:txBody>
          <a:bodyPr anchor="ctr">
            <a:normAutofit/>
          </a:bodyPr>
          <a:lstStyle/>
          <a:p>
            <a:pPr algn="r"/>
            <a:r>
              <a:rPr lang="en-US" dirty="0"/>
              <a:t>MOOSE contains</a:t>
            </a:r>
            <a:br>
              <a:rPr lang="en-US" dirty="0"/>
            </a:br>
            <a:r>
              <a:rPr lang="en-US" dirty="0"/>
              <a:t>SET classes that are collections of objects</a:t>
            </a:r>
            <a:br>
              <a:rPr lang="en-US" dirty="0"/>
            </a:br>
            <a:r>
              <a:rPr lang="en-US" dirty="0"/>
              <a:t>dynamically growing or shrinking</a:t>
            </a:r>
            <a:br>
              <a:rPr lang="en-US" dirty="0"/>
            </a:br>
            <a:r>
              <a:rPr lang="en-US" dirty="0"/>
              <a:t>during mission execution.</a:t>
            </a:r>
          </a:p>
        </p:txBody>
      </p:sp>
      <p:cxnSp>
        <p:nvCxnSpPr>
          <p:cNvPr id="14" name="Straight Connector 27"/>
          <p:cNvCxnSpPr>
            <a:stCxn id="21" idx="0"/>
            <a:endCxn id="20" idx="2"/>
          </p:cNvCxnSpPr>
          <p:nvPr/>
        </p:nvCxnSpPr>
        <p:spPr>
          <a:xfrm flipV="1">
            <a:off x="2090956" y="5049018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fgeronde rechthoek 18"/>
          <p:cNvSpPr/>
          <p:nvPr/>
        </p:nvSpPr>
        <p:spPr>
          <a:xfrm>
            <a:off x="1145945" y="4419011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1" name="Afgeronde rechthoek 18"/>
          <p:cNvSpPr/>
          <p:nvPr/>
        </p:nvSpPr>
        <p:spPr>
          <a:xfrm>
            <a:off x="1145945" y="549902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21"/>
          <p:cNvSpPr/>
          <p:nvPr/>
        </p:nvSpPr>
        <p:spPr>
          <a:xfrm>
            <a:off x="3305969" y="549902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23" name="Gebogen verbindingslijn 22"/>
          <p:cNvCxnSpPr>
            <a:stCxn id="22" idx="0"/>
            <a:endCxn id="20" idx="2"/>
          </p:cNvCxnSpPr>
          <p:nvPr/>
        </p:nvCxnSpPr>
        <p:spPr>
          <a:xfrm rot="16200000" flipV="1">
            <a:off x="2945966" y="4194009"/>
            <a:ext cx="450005" cy="2160024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348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 CLASSES</a:t>
            </a:r>
            <a:endParaRPr lang="en-US" dirty="0"/>
          </a:p>
        </p:txBody>
      </p:sp>
      <p:sp>
        <p:nvSpPr>
          <p:cNvPr id="5" name="Tekstvak 4"/>
          <p:cNvSpPr txBox="1"/>
          <p:nvPr/>
        </p:nvSpPr>
        <p:spPr>
          <a:xfrm>
            <a:off x="245935" y="1898983"/>
            <a:ext cx="4770053" cy="4500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MOOSE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contains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various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SET classes,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derived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nl-BE" sz="2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</a:t>
            </a:r>
            <a:r>
              <a:rPr lang="nl-BE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SET_BASE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Straight Connector 2"/>
          <p:cNvCxnSpPr>
            <a:stCxn id="14" idx="0"/>
            <a:endCxn id="13" idx="2"/>
          </p:cNvCxnSpPr>
          <p:nvPr/>
        </p:nvCxnSpPr>
        <p:spPr>
          <a:xfrm flipV="1">
            <a:off x="2630962" y="4059007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2630962" y="513901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Afgeronde rechthoek 18"/>
          <p:cNvSpPr/>
          <p:nvPr/>
        </p:nvSpPr>
        <p:spPr>
          <a:xfrm>
            <a:off x="1685951" y="3429000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4" name="Afgeronde rechthoek 18"/>
          <p:cNvSpPr/>
          <p:nvPr/>
        </p:nvSpPr>
        <p:spPr>
          <a:xfrm>
            <a:off x="1685951" y="4509012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2" name="Afgeronde rechthoek 18"/>
          <p:cNvSpPr/>
          <p:nvPr/>
        </p:nvSpPr>
        <p:spPr>
          <a:xfrm>
            <a:off x="1685951" y="558902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SET_GROUP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3" name="Afgeronde rechthoek 32"/>
          <p:cNvSpPr/>
          <p:nvPr/>
        </p:nvSpPr>
        <p:spPr>
          <a:xfrm>
            <a:off x="3755974" y="558902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SET_UNIT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6" name="Gebogen verbindingslijn 35"/>
          <p:cNvCxnSpPr>
            <a:stCxn id="33" idx="0"/>
            <a:endCxn id="14" idx="2"/>
          </p:cNvCxnSpPr>
          <p:nvPr/>
        </p:nvCxnSpPr>
        <p:spPr>
          <a:xfrm rot="16200000" flipV="1">
            <a:off x="3440972" y="4329010"/>
            <a:ext cx="450005" cy="2070023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9"/>
          <p:cNvSpPr txBox="1"/>
          <p:nvPr/>
        </p:nvSpPr>
        <p:spPr>
          <a:xfrm>
            <a:off x="5195990" y="2798993"/>
            <a:ext cx="4500050" cy="2250025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nl-BE" sz="1600" dirty="0">
                <a:solidFill>
                  <a:schemeClr val="accent1"/>
                </a:solidFill>
              </a:rPr>
              <a:t>The SET_GROUP class </a:t>
            </a:r>
            <a:r>
              <a:rPr lang="nl-BE" sz="1600" dirty="0" err="1">
                <a:solidFill>
                  <a:schemeClr val="accent1"/>
                </a:solidFill>
              </a:rPr>
              <a:t>provides</a:t>
            </a:r>
            <a:r>
              <a:rPr lang="nl-BE" sz="1600" dirty="0">
                <a:solidFill>
                  <a:schemeClr val="accent1"/>
                </a:solidFill>
              </a:rPr>
              <a:t> a </a:t>
            </a:r>
            <a:r>
              <a:rPr lang="nl-BE" sz="1600" dirty="0" err="1">
                <a:solidFill>
                  <a:schemeClr val="accent1"/>
                </a:solidFill>
              </a:rPr>
              <a:t>dynamically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managed</a:t>
            </a:r>
            <a:r>
              <a:rPr lang="nl-BE" sz="1600" dirty="0">
                <a:solidFill>
                  <a:schemeClr val="accent1"/>
                </a:solidFill>
              </a:rPr>
              <a:t> SET of GROUPS </a:t>
            </a:r>
            <a:r>
              <a:rPr lang="nl-BE" sz="1600" dirty="0" err="1">
                <a:solidFill>
                  <a:schemeClr val="accent1"/>
                </a:solidFill>
              </a:rPr>
              <a:t>complying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with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specified</a:t>
            </a:r>
            <a:r>
              <a:rPr lang="nl-BE" sz="1600" dirty="0">
                <a:solidFill>
                  <a:schemeClr val="accent1"/>
                </a:solidFill>
              </a:rPr>
              <a:t> filter criteria.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The SET_UNIT class </a:t>
            </a:r>
            <a:r>
              <a:rPr lang="nl-BE" sz="1600" dirty="0" err="1">
                <a:solidFill>
                  <a:schemeClr val="accent1"/>
                </a:solidFill>
              </a:rPr>
              <a:t>provides</a:t>
            </a:r>
            <a:r>
              <a:rPr lang="nl-BE" sz="1600" dirty="0">
                <a:solidFill>
                  <a:schemeClr val="accent1"/>
                </a:solidFill>
              </a:rPr>
              <a:t> a </a:t>
            </a:r>
            <a:r>
              <a:rPr lang="nl-BE" sz="1600" dirty="0" err="1">
                <a:solidFill>
                  <a:schemeClr val="accent1"/>
                </a:solidFill>
              </a:rPr>
              <a:t>dynamically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managed</a:t>
            </a:r>
            <a:r>
              <a:rPr lang="nl-BE" sz="1600" dirty="0">
                <a:solidFill>
                  <a:schemeClr val="accent1"/>
                </a:solidFill>
              </a:rPr>
              <a:t> SET of UNITS </a:t>
            </a:r>
            <a:r>
              <a:rPr lang="nl-BE" sz="1600" dirty="0" err="1">
                <a:solidFill>
                  <a:schemeClr val="accent1"/>
                </a:solidFill>
              </a:rPr>
              <a:t>complying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with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specified</a:t>
            </a:r>
            <a:r>
              <a:rPr lang="nl-BE" sz="1600" dirty="0">
                <a:solidFill>
                  <a:schemeClr val="accent1"/>
                </a:solidFill>
              </a:rPr>
              <a:t> filter criteria.</a:t>
            </a:r>
          </a:p>
          <a:p>
            <a:r>
              <a:rPr lang="nl-BE" sz="1600" dirty="0">
                <a:solidFill>
                  <a:schemeClr val="accent1"/>
                </a:solidFill>
              </a:rPr>
              <a:t>It is </a:t>
            </a:r>
            <a:r>
              <a:rPr lang="nl-BE" sz="1600" dirty="0" err="1">
                <a:solidFill>
                  <a:schemeClr val="accent1"/>
                </a:solidFill>
              </a:rPr>
              <a:t>likely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that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other</a:t>
            </a:r>
            <a:r>
              <a:rPr lang="nl-BE" sz="1600" dirty="0">
                <a:solidFill>
                  <a:schemeClr val="accent1"/>
                </a:solidFill>
              </a:rPr>
              <a:t> SET classes </a:t>
            </a:r>
            <a:r>
              <a:rPr lang="nl-BE" sz="1600" dirty="0" err="1">
                <a:solidFill>
                  <a:schemeClr val="accent1"/>
                </a:solidFill>
              </a:rPr>
              <a:t>will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be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defined</a:t>
            </a:r>
            <a:r>
              <a:rPr lang="nl-BE" sz="1600" dirty="0">
                <a:solidFill>
                  <a:schemeClr val="accent1"/>
                </a:solidFill>
              </a:rPr>
              <a:t> in </a:t>
            </a:r>
            <a:r>
              <a:rPr lang="nl-BE" sz="1600" dirty="0" err="1">
                <a:solidFill>
                  <a:schemeClr val="accent1"/>
                </a:solidFill>
              </a:rPr>
              <a:t>the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future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for</a:t>
            </a:r>
            <a:r>
              <a:rPr lang="nl-BE" sz="1600" dirty="0">
                <a:solidFill>
                  <a:schemeClr val="accent1"/>
                </a:solidFill>
              </a:rPr>
              <a:t> </a:t>
            </a:r>
            <a:r>
              <a:rPr lang="nl-BE" sz="1600" dirty="0" err="1">
                <a:solidFill>
                  <a:schemeClr val="accent1"/>
                </a:solidFill>
              </a:rPr>
              <a:t>other</a:t>
            </a:r>
            <a:r>
              <a:rPr lang="nl-BE" sz="1600" dirty="0">
                <a:solidFill>
                  <a:schemeClr val="accent1"/>
                </a:solidFill>
              </a:rPr>
              <a:t> classes.</a:t>
            </a:r>
          </a:p>
          <a:p>
            <a:endParaRPr lang="nl-BE" sz="1600" dirty="0">
              <a:solidFill>
                <a:schemeClr val="accent1"/>
              </a:solidFill>
            </a:endParaRPr>
          </a:p>
        </p:txBody>
      </p:sp>
      <p:sp>
        <p:nvSpPr>
          <p:cNvPr id="17" name="Afgeronde rechthoek 16"/>
          <p:cNvSpPr/>
          <p:nvPr/>
        </p:nvSpPr>
        <p:spPr>
          <a:xfrm>
            <a:off x="5825997" y="558902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SET_...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18" name="Gebogen verbindingslijn 17"/>
          <p:cNvCxnSpPr>
            <a:stCxn id="17" idx="0"/>
            <a:endCxn id="14" idx="2"/>
          </p:cNvCxnSpPr>
          <p:nvPr/>
        </p:nvCxnSpPr>
        <p:spPr>
          <a:xfrm rot="16200000" flipV="1">
            <a:off x="4475983" y="3293999"/>
            <a:ext cx="450005" cy="4140046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333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SETS are </a:t>
            </a:r>
            <a:r>
              <a:rPr lang="nl-BE" dirty="0" err="1"/>
              <a:t>dynamically</a:t>
            </a:r>
            <a:r>
              <a:rPr lang="nl-BE" dirty="0"/>
              <a:t> </a:t>
            </a:r>
            <a:r>
              <a:rPr lang="nl-BE" dirty="0" err="1"/>
              <a:t>managed</a:t>
            </a:r>
            <a:r>
              <a:rPr lang="nl-BE" dirty="0"/>
              <a:t> </a:t>
            </a:r>
            <a:r>
              <a:rPr lang="nl-BE" dirty="0" err="1"/>
              <a:t>using</a:t>
            </a:r>
            <a:r>
              <a:rPr lang="nl-BE" dirty="0"/>
              <a:t> filter criteria</a:t>
            </a:r>
            <a:endParaRPr lang="en-US" dirty="0"/>
          </a:p>
        </p:txBody>
      </p:sp>
      <p:sp>
        <p:nvSpPr>
          <p:cNvPr id="15" name="Tijdelijke aanduiding voor tekst 14"/>
          <p:cNvSpPr>
            <a:spLocks noGrp="1"/>
          </p:cNvSpPr>
          <p:nvPr>
            <p:ph type="body" sz="half" idx="2"/>
          </p:nvPr>
        </p:nvSpPr>
        <p:spPr>
          <a:xfrm>
            <a:off x="7176012" y="2438989"/>
            <a:ext cx="4500050" cy="3600040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nl-BE" sz="2000" dirty="0"/>
              <a:t>SET_GROUP </a:t>
            </a:r>
            <a:r>
              <a:rPr lang="nl-BE" sz="2000" dirty="0" err="1"/>
              <a:t>contains</a:t>
            </a:r>
            <a:r>
              <a:rPr lang="nl-BE" sz="2000" dirty="0"/>
              <a:t> a </a:t>
            </a:r>
            <a:r>
              <a:rPr lang="nl-BE" sz="2000" dirty="0" err="1"/>
              <a:t>reference</a:t>
            </a:r>
            <a:r>
              <a:rPr lang="nl-BE" sz="2000" dirty="0"/>
              <a:t> </a:t>
            </a:r>
            <a:r>
              <a:rPr lang="nl-BE" sz="2000" dirty="0" err="1"/>
              <a:t>to</a:t>
            </a:r>
            <a:r>
              <a:rPr lang="nl-BE" sz="2000" dirty="0"/>
              <a:t> multiple GROUP </a:t>
            </a:r>
            <a:r>
              <a:rPr lang="nl-BE" sz="2000" dirty="0" err="1"/>
              <a:t>objects</a:t>
            </a:r>
            <a:r>
              <a:rPr lang="nl-BE" sz="2000" dirty="0"/>
              <a:t> </a:t>
            </a:r>
            <a:r>
              <a:rPr lang="nl-BE" sz="2000" dirty="0" err="1"/>
              <a:t>within</a:t>
            </a:r>
            <a:r>
              <a:rPr lang="nl-BE" sz="2000" dirty="0"/>
              <a:t> a running mission.</a:t>
            </a:r>
          </a:p>
          <a:p>
            <a:pPr marL="342900" indent="-342900">
              <a:buFont typeface="+mj-lt"/>
              <a:buAutoNum type="arabicPeriod"/>
            </a:pPr>
            <a:r>
              <a:rPr lang="nl-BE" sz="2000" dirty="0"/>
              <a:t>Filter criteria </a:t>
            </a:r>
            <a:r>
              <a:rPr lang="nl-BE" sz="2000" dirty="0" err="1"/>
              <a:t>can</a:t>
            </a:r>
            <a:r>
              <a:rPr lang="nl-BE" sz="2000" dirty="0"/>
              <a:t> </a:t>
            </a:r>
            <a:r>
              <a:rPr lang="nl-BE" sz="2000" dirty="0" err="1"/>
              <a:t>be</a:t>
            </a:r>
            <a:r>
              <a:rPr lang="nl-BE" sz="2000" dirty="0"/>
              <a:t> </a:t>
            </a:r>
            <a:r>
              <a:rPr lang="nl-BE" sz="2000" dirty="0" err="1"/>
              <a:t>defined</a:t>
            </a:r>
            <a:r>
              <a:rPr lang="nl-BE" sz="2000" dirty="0"/>
              <a:t> </a:t>
            </a:r>
            <a:r>
              <a:rPr lang="nl-BE" sz="2000" dirty="0" err="1"/>
              <a:t>to</a:t>
            </a:r>
            <a:r>
              <a:rPr lang="nl-BE" sz="2000" dirty="0"/>
              <a:t> select </a:t>
            </a:r>
            <a:r>
              <a:rPr lang="nl-BE" sz="2000" dirty="0" err="1"/>
              <a:t>which</a:t>
            </a:r>
            <a:r>
              <a:rPr lang="nl-BE" sz="2000" dirty="0"/>
              <a:t> GROUP </a:t>
            </a:r>
            <a:r>
              <a:rPr lang="nl-BE" sz="2000" dirty="0" err="1"/>
              <a:t>objects</a:t>
            </a:r>
            <a:r>
              <a:rPr lang="nl-BE" sz="2000" dirty="0"/>
              <a:t> </a:t>
            </a:r>
            <a:r>
              <a:rPr lang="nl-BE" sz="2000" dirty="0" err="1"/>
              <a:t>belong</a:t>
            </a:r>
            <a:r>
              <a:rPr lang="nl-BE" sz="2000" dirty="0"/>
              <a:t> </a:t>
            </a:r>
            <a:r>
              <a:rPr lang="nl-BE" sz="2000" dirty="0" err="1"/>
              <a:t>to</a:t>
            </a:r>
            <a:r>
              <a:rPr lang="nl-BE" sz="2000" dirty="0"/>
              <a:t> </a:t>
            </a:r>
            <a:r>
              <a:rPr lang="nl-BE" sz="2000" dirty="0" err="1"/>
              <a:t>the</a:t>
            </a:r>
            <a:r>
              <a:rPr lang="nl-BE" sz="2000" dirty="0"/>
              <a:t> SET: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err="1"/>
              <a:t>Coalition</a:t>
            </a:r>
            <a:endParaRPr lang="nl-B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/>
              <a:t>Country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 err="1"/>
              <a:t>Category</a:t>
            </a:r>
            <a:endParaRPr lang="nl-BE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/>
              <a:t>Prefix Name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nl-BE" sz="2000" dirty="0"/>
              <a:t>…</a:t>
            </a:r>
            <a:endParaRPr lang="nl-BE" sz="1600" dirty="0"/>
          </a:p>
        </p:txBody>
      </p:sp>
      <p:cxnSp>
        <p:nvCxnSpPr>
          <p:cNvPr id="28" name="Straight Connector 27"/>
          <p:cNvCxnSpPr>
            <a:stCxn id="22" idx="0"/>
            <a:endCxn id="14" idx="2"/>
          </p:cNvCxnSpPr>
          <p:nvPr/>
        </p:nvCxnSpPr>
        <p:spPr>
          <a:xfrm flipV="1">
            <a:off x="5510994" y="3699003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Afgeronde rechthoek 18"/>
          <p:cNvSpPr/>
          <p:nvPr/>
        </p:nvSpPr>
        <p:spPr>
          <a:xfrm>
            <a:off x="1775952" y="3158997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A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Afgeronde rechthoek 18"/>
          <p:cNvSpPr/>
          <p:nvPr/>
        </p:nvSpPr>
        <p:spPr>
          <a:xfrm>
            <a:off x="1775952" y="4149008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B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0" name="Afgeronde rechthoek 18"/>
          <p:cNvSpPr/>
          <p:nvPr/>
        </p:nvSpPr>
        <p:spPr>
          <a:xfrm>
            <a:off x="1775952" y="5139019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X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6" name="Rechte verbindingslijn 5"/>
          <p:cNvCxnSpPr>
            <a:stCxn id="25" idx="2"/>
          </p:cNvCxnSpPr>
          <p:nvPr/>
        </p:nvCxnSpPr>
        <p:spPr>
          <a:xfrm flipH="1">
            <a:off x="3665973" y="3429000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/>
          <p:cNvCxnSpPr>
            <a:stCxn id="29" idx="2"/>
          </p:cNvCxnSpPr>
          <p:nvPr/>
        </p:nvCxnSpPr>
        <p:spPr>
          <a:xfrm flipH="1">
            <a:off x="3665973" y="4419011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>
            <a:stCxn id="31" idx="2"/>
          </p:cNvCxnSpPr>
          <p:nvPr/>
        </p:nvCxnSpPr>
        <p:spPr>
          <a:xfrm flipH="1">
            <a:off x="3665973" y="5409022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echte verbindingslijn 37"/>
          <p:cNvCxnSpPr>
            <a:stCxn id="29" idx="6"/>
            <a:endCxn id="22" idx="1"/>
          </p:cNvCxnSpPr>
          <p:nvPr/>
        </p:nvCxnSpPr>
        <p:spPr>
          <a:xfrm>
            <a:off x="4025977" y="4419011"/>
            <a:ext cx="540006" cy="45001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/>
          <p:cNvCxnSpPr>
            <a:stCxn id="25" idx="6"/>
            <a:endCxn id="22" idx="1"/>
          </p:cNvCxnSpPr>
          <p:nvPr/>
        </p:nvCxnSpPr>
        <p:spPr>
          <a:xfrm>
            <a:off x="4025977" y="3429000"/>
            <a:ext cx="540006" cy="1035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/>
          <p:cNvCxnSpPr>
            <a:stCxn id="31" idx="6"/>
            <a:endCxn id="22" idx="1"/>
          </p:cNvCxnSpPr>
          <p:nvPr/>
        </p:nvCxnSpPr>
        <p:spPr>
          <a:xfrm flipV="1">
            <a:off x="4025977" y="4464012"/>
            <a:ext cx="540006" cy="94501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7"/>
          <p:cNvSpPr/>
          <p:nvPr/>
        </p:nvSpPr>
        <p:spPr>
          <a:xfrm>
            <a:off x="3845975" y="3338999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7"/>
          <p:cNvSpPr/>
          <p:nvPr/>
        </p:nvSpPr>
        <p:spPr>
          <a:xfrm>
            <a:off x="3845975" y="4329010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7"/>
          <p:cNvSpPr/>
          <p:nvPr/>
        </p:nvSpPr>
        <p:spPr>
          <a:xfrm>
            <a:off x="3845975" y="5319021"/>
            <a:ext cx="180002" cy="180002"/>
          </a:xfrm>
          <a:prstGeom prst="ellipse">
            <a:avLst/>
          </a:prstGeom>
          <a:solidFill>
            <a:schemeClr val="tx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fgeronde rechthoek 18"/>
          <p:cNvSpPr/>
          <p:nvPr/>
        </p:nvSpPr>
        <p:spPr>
          <a:xfrm>
            <a:off x="4565983" y="3068996"/>
            <a:ext cx="1890021" cy="630007"/>
          </a:xfrm>
          <a:prstGeom prst="roundRect">
            <a:avLst>
              <a:gd name="adj" fmla="val 9328"/>
            </a:avLst>
          </a:prstGeom>
          <a:solidFill>
            <a:schemeClr val="bg1">
              <a:lumMod val="25000"/>
              <a:lumOff val="75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9" name="Afgeronde rechthoek 31"/>
          <p:cNvSpPr/>
          <p:nvPr/>
        </p:nvSpPr>
        <p:spPr>
          <a:xfrm>
            <a:off x="1415948" y="3609002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Group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0" name="Afgeronde rechthoek 31"/>
          <p:cNvSpPr/>
          <p:nvPr/>
        </p:nvSpPr>
        <p:spPr>
          <a:xfrm>
            <a:off x="1415948" y="4599013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Group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42" name="Afgeronde rechthoek 31"/>
          <p:cNvSpPr/>
          <p:nvPr/>
        </p:nvSpPr>
        <p:spPr>
          <a:xfrm>
            <a:off x="1415948" y="5589024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tx1"/>
                </a:solidFill>
              </a:rPr>
              <a:t>Group</a:t>
            </a:r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22" name="Afgeronde rechthoek 18"/>
          <p:cNvSpPr/>
          <p:nvPr/>
        </p:nvSpPr>
        <p:spPr>
          <a:xfrm>
            <a:off x="4565983" y="4149008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SET_GROUP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96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dirty="0"/>
              <a:t>SET_GROUP DECLARATION</a:t>
            </a:r>
            <a:endParaRPr lang="en-US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nl-BE" dirty="0" err="1"/>
              <a:t>APIs</a:t>
            </a:r>
            <a:endParaRPr lang="nl-BE" dirty="0"/>
          </a:p>
          <a:p>
            <a:pPr algn="l"/>
            <a:r>
              <a:rPr lang="nl-BE" dirty="0" err="1"/>
              <a:t>Examples</a:t>
            </a:r>
            <a:endParaRPr lang="en-US" dirty="0"/>
          </a:p>
        </p:txBody>
      </p:sp>
      <p:cxnSp>
        <p:nvCxnSpPr>
          <p:cNvPr id="26" name="Straight Connector 27"/>
          <p:cNvCxnSpPr>
            <a:stCxn id="43" idx="0"/>
            <a:endCxn id="39" idx="2"/>
          </p:cNvCxnSpPr>
          <p:nvPr/>
        </p:nvCxnSpPr>
        <p:spPr>
          <a:xfrm flipV="1">
            <a:off x="10011044" y="4149009"/>
            <a:ext cx="0" cy="450005"/>
          </a:xfrm>
          <a:prstGeom prst="line">
            <a:avLst/>
          </a:prstGeom>
          <a:ln w="31750">
            <a:solidFill>
              <a:schemeClr val="tx1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fgeronde rechthoek 18"/>
          <p:cNvSpPr/>
          <p:nvPr/>
        </p:nvSpPr>
        <p:spPr>
          <a:xfrm>
            <a:off x="6276002" y="3609003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A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8" name="Afgeronde rechthoek 18"/>
          <p:cNvSpPr/>
          <p:nvPr/>
        </p:nvSpPr>
        <p:spPr>
          <a:xfrm>
            <a:off x="6276002" y="459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B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9" name="Afgeronde rechthoek 18"/>
          <p:cNvSpPr/>
          <p:nvPr/>
        </p:nvSpPr>
        <p:spPr>
          <a:xfrm>
            <a:off x="6276002" y="5589025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GROUP X</a:t>
            </a:r>
            <a:endParaRPr lang="en-US" b="1" dirty="0">
              <a:solidFill>
                <a:schemeClr val="accent1"/>
              </a:solidFill>
            </a:endParaRPr>
          </a:p>
        </p:txBody>
      </p:sp>
      <p:cxnSp>
        <p:nvCxnSpPr>
          <p:cNvPr id="30" name="Rechte verbindingslijn 29"/>
          <p:cNvCxnSpPr>
            <a:stCxn id="36" idx="2"/>
          </p:cNvCxnSpPr>
          <p:nvPr/>
        </p:nvCxnSpPr>
        <p:spPr>
          <a:xfrm flipH="1">
            <a:off x="8166023" y="3879006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/>
          <p:cNvCxnSpPr>
            <a:stCxn id="37" idx="2"/>
          </p:cNvCxnSpPr>
          <p:nvPr/>
        </p:nvCxnSpPr>
        <p:spPr>
          <a:xfrm flipH="1">
            <a:off x="8166023" y="4869017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/>
          <p:cNvCxnSpPr>
            <a:stCxn id="38" idx="2"/>
          </p:cNvCxnSpPr>
          <p:nvPr/>
        </p:nvCxnSpPr>
        <p:spPr>
          <a:xfrm flipH="1">
            <a:off x="8166023" y="5859028"/>
            <a:ext cx="18000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/>
          <p:cNvCxnSpPr>
            <a:stCxn id="37" idx="6"/>
            <a:endCxn id="43" idx="1"/>
          </p:cNvCxnSpPr>
          <p:nvPr/>
        </p:nvCxnSpPr>
        <p:spPr>
          <a:xfrm>
            <a:off x="8526027" y="4869017"/>
            <a:ext cx="540006" cy="45001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echte verbindingslijn 33"/>
          <p:cNvCxnSpPr>
            <a:stCxn id="36" idx="6"/>
            <a:endCxn id="43" idx="1"/>
          </p:cNvCxnSpPr>
          <p:nvPr/>
        </p:nvCxnSpPr>
        <p:spPr>
          <a:xfrm>
            <a:off x="8526027" y="3879006"/>
            <a:ext cx="540006" cy="1035012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/>
          <p:cNvCxnSpPr>
            <a:stCxn id="38" idx="6"/>
            <a:endCxn id="43" idx="1"/>
          </p:cNvCxnSpPr>
          <p:nvPr/>
        </p:nvCxnSpPr>
        <p:spPr>
          <a:xfrm flipV="1">
            <a:off x="8526027" y="4914018"/>
            <a:ext cx="540006" cy="94501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7"/>
          <p:cNvSpPr/>
          <p:nvPr/>
        </p:nvSpPr>
        <p:spPr>
          <a:xfrm>
            <a:off x="8346025" y="3789005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7"/>
          <p:cNvSpPr/>
          <p:nvPr/>
        </p:nvSpPr>
        <p:spPr>
          <a:xfrm>
            <a:off x="8346025" y="4779016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7"/>
          <p:cNvSpPr/>
          <p:nvPr/>
        </p:nvSpPr>
        <p:spPr>
          <a:xfrm>
            <a:off x="8346025" y="5769027"/>
            <a:ext cx="180002" cy="180002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fgeronde rechthoek 18"/>
          <p:cNvSpPr/>
          <p:nvPr/>
        </p:nvSpPr>
        <p:spPr>
          <a:xfrm>
            <a:off x="9066033" y="3519002"/>
            <a:ext cx="1890021" cy="630007"/>
          </a:xfrm>
          <a:prstGeom prst="roundRect">
            <a:avLst>
              <a:gd name="adj" fmla="val 9328"/>
            </a:avLst>
          </a:prstGeom>
          <a:solidFill>
            <a:schemeClr val="bg1">
              <a:lumMod val="25000"/>
              <a:lumOff val="75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SET_BASE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0" name="Afgeronde rechthoek 31"/>
          <p:cNvSpPr/>
          <p:nvPr/>
        </p:nvSpPr>
        <p:spPr>
          <a:xfrm>
            <a:off x="5915998" y="4059008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1" name="Afgeronde rechthoek 31"/>
          <p:cNvSpPr/>
          <p:nvPr/>
        </p:nvSpPr>
        <p:spPr>
          <a:xfrm>
            <a:off x="5915998" y="5049019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2" name="Afgeronde rechthoek 31"/>
          <p:cNvSpPr/>
          <p:nvPr/>
        </p:nvSpPr>
        <p:spPr>
          <a:xfrm>
            <a:off x="5915998" y="6039030"/>
            <a:ext cx="810009" cy="360003"/>
          </a:xfrm>
          <a:prstGeom prst="roundRect">
            <a:avLst>
              <a:gd name="adj" fmla="val 29381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BE" sz="1400" b="1" dirty="0">
                <a:solidFill>
                  <a:schemeClr val="bg1"/>
                </a:solidFill>
              </a:rPr>
              <a:t>Group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Afgeronde rechthoek 18"/>
          <p:cNvSpPr/>
          <p:nvPr/>
        </p:nvSpPr>
        <p:spPr>
          <a:xfrm>
            <a:off x="9066033" y="4599014"/>
            <a:ext cx="1890021" cy="630007"/>
          </a:xfrm>
          <a:prstGeom prst="roundRect">
            <a:avLst>
              <a:gd name="adj" fmla="val 9328"/>
            </a:avLst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>
                <a:solidFill>
                  <a:schemeClr val="accent1"/>
                </a:solidFill>
              </a:rPr>
              <a:t>SET_GROUP</a:t>
            </a:r>
            <a:endParaRPr 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7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DECLARE a SET_GROUP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4059007"/>
            <a:ext cx="9784080" cy="2520028"/>
          </a:xfrm>
        </p:spPr>
        <p:txBody>
          <a:bodyPr anchor="ctr">
            <a:normAutofit fontScale="70000" lnSpcReduction="20000"/>
          </a:bodyPr>
          <a:lstStyle/>
          <a:p>
            <a:r>
              <a:rPr lang="nl-BE" dirty="0" err="1"/>
              <a:t>FilterCoalitions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filter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HeliGroupSet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 </a:t>
            </a:r>
            <a:r>
              <a:rPr lang="nl-BE" dirty="0" err="1"/>
              <a:t>Coalitions</a:t>
            </a:r>
            <a:r>
              <a:rPr lang="nl-BE" dirty="0"/>
              <a:t>.</a:t>
            </a:r>
          </a:p>
          <a:p>
            <a:r>
              <a:rPr lang="nl-BE" dirty="0" err="1"/>
              <a:t>FilterCountries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filter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HeliGroupSet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 </a:t>
            </a:r>
            <a:r>
              <a:rPr lang="nl-BE" dirty="0" err="1"/>
              <a:t>Countries</a:t>
            </a:r>
            <a:r>
              <a:rPr lang="nl-BE" dirty="0"/>
              <a:t>.</a:t>
            </a:r>
          </a:p>
          <a:p>
            <a:r>
              <a:rPr lang="nl-BE" dirty="0" err="1"/>
              <a:t>FilterCategories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filter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HeliGroupSet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 </a:t>
            </a:r>
            <a:r>
              <a:rPr lang="nl-BE" dirty="0" err="1"/>
              <a:t>Categories</a:t>
            </a:r>
            <a:r>
              <a:rPr lang="nl-BE" dirty="0"/>
              <a:t>.</a:t>
            </a:r>
          </a:p>
          <a:p>
            <a:r>
              <a:rPr lang="nl-BE" dirty="0" err="1"/>
              <a:t>FilterPrefixes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filter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b="1" dirty="0" err="1"/>
              <a:t>HeliGroupSet</a:t>
            </a:r>
            <a:r>
              <a:rPr lang="nl-BE" dirty="0"/>
              <a:t> </a:t>
            </a:r>
            <a:r>
              <a:rPr lang="nl-BE" dirty="0" err="1"/>
              <a:t>based</a:t>
            </a:r>
            <a:r>
              <a:rPr lang="nl-BE" dirty="0"/>
              <a:t> on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 Prefix strings.</a:t>
            </a:r>
          </a:p>
          <a:p>
            <a:r>
              <a:rPr lang="nl-BE" dirty="0" err="1"/>
              <a:t>FilterStart</a:t>
            </a:r>
            <a:r>
              <a:rPr lang="nl-BE" dirty="0"/>
              <a:t>() </a:t>
            </a:r>
            <a:r>
              <a:rPr lang="nl-BE" dirty="0" err="1"/>
              <a:t>will</a:t>
            </a:r>
            <a:r>
              <a:rPr lang="nl-BE" dirty="0"/>
              <a:t> start </a:t>
            </a:r>
            <a:r>
              <a:rPr lang="nl-BE" dirty="0" err="1"/>
              <a:t>the</a:t>
            </a:r>
            <a:r>
              <a:rPr lang="nl-BE" dirty="0"/>
              <a:t> filter </a:t>
            </a:r>
            <a:r>
              <a:rPr lang="nl-BE" dirty="0" err="1"/>
              <a:t>process</a:t>
            </a:r>
            <a:r>
              <a:rPr lang="nl-BE" dirty="0"/>
              <a:t>. </a:t>
            </a:r>
          </a:p>
          <a:p>
            <a:pPr lvl="1"/>
            <a:r>
              <a:rPr lang="nl-BE" dirty="0" err="1"/>
              <a:t>Note</a:t>
            </a:r>
            <a:r>
              <a:rPr lang="nl-BE" dirty="0"/>
              <a:t>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once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filter is </a:t>
            </a:r>
            <a:r>
              <a:rPr lang="nl-BE" dirty="0" err="1"/>
              <a:t>started</a:t>
            </a:r>
            <a:r>
              <a:rPr lang="nl-BE" dirty="0"/>
              <a:t>, </a:t>
            </a:r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cannot</a:t>
            </a:r>
            <a:r>
              <a:rPr lang="nl-BE" dirty="0"/>
              <a:t> change </a:t>
            </a:r>
            <a:r>
              <a:rPr lang="nl-BE" dirty="0" err="1"/>
              <a:t>the</a:t>
            </a:r>
            <a:r>
              <a:rPr lang="nl-BE" dirty="0"/>
              <a:t> filter criteria </a:t>
            </a:r>
            <a:r>
              <a:rPr lang="nl-BE" dirty="0" err="1"/>
              <a:t>anymore</a:t>
            </a:r>
            <a:r>
              <a:rPr lang="nl-BE" dirty="0"/>
              <a:t>!</a:t>
            </a:r>
          </a:p>
          <a:p>
            <a:pPr lvl="1"/>
            <a:r>
              <a:rPr lang="nl-BE" dirty="0"/>
              <a:t>The filtering is </a:t>
            </a:r>
            <a:r>
              <a:rPr lang="nl-BE" dirty="0" err="1"/>
              <a:t>executed</a:t>
            </a:r>
            <a:r>
              <a:rPr lang="nl-BE" dirty="0"/>
              <a:t> </a:t>
            </a:r>
            <a:r>
              <a:rPr lang="nl-BE" dirty="0" err="1"/>
              <a:t>dynamically</a:t>
            </a:r>
            <a:r>
              <a:rPr lang="nl-BE" dirty="0"/>
              <a:t> </a:t>
            </a:r>
            <a:r>
              <a:rPr lang="nl-BE" dirty="0" err="1"/>
              <a:t>during</a:t>
            </a:r>
            <a:r>
              <a:rPr lang="nl-BE" dirty="0"/>
              <a:t> mission </a:t>
            </a:r>
            <a:r>
              <a:rPr lang="nl-BE" dirty="0" err="1"/>
              <a:t>execution</a:t>
            </a:r>
            <a:r>
              <a:rPr lang="nl-BE" dirty="0"/>
              <a:t>, </a:t>
            </a:r>
            <a:r>
              <a:rPr lang="nl-BE" dirty="0" err="1"/>
              <a:t>meaning</a:t>
            </a:r>
            <a:r>
              <a:rPr lang="nl-BE" dirty="0"/>
              <a:t>:</a:t>
            </a:r>
          </a:p>
          <a:p>
            <a:pPr lvl="2"/>
            <a:r>
              <a:rPr lang="nl-BE" dirty="0"/>
              <a:t>New </a:t>
            </a:r>
            <a:r>
              <a:rPr lang="nl-BE" dirty="0" err="1"/>
              <a:t>Groups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added</a:t>
            </a:r>
            <a:r>
              <a:rPr lang="nl-BE" dirty="0"/>
              <a:t> </a:t>
            </a:r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birth</a:t>
            </a:r>
            <a:r>
              <a:rPr lang="nl-BE" dirty="0"/>
              <a:t>, </a:t>
            </a:r>
          </a:p>
          <a:p>
            <a:pPr lvl="2"/>
            <a:r>
              <a:rPr lang="nl-BE" dirty="0"/>
              <a:t>Dead or </a:t>
            </a:r>
            <a:r>
              <a:rPr lang="nl-BE" dirty="0" err="1"/>
              <a:t>destroyed</a:t>
            </a:r>
            <a:r>
              <a:rPr lang="nl-BE" dirty="0"/>
              <a:t> </a:t>
            </a:r>
            <a:r>
              <a:rPr lang="nl-BE" dirty="0" err="1"/>
              <a:t>groups</a:t>
            </a:r>
            <a:r>
              <a:rPr lang="nl-BE" dirty="0"/>
              <a:t>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removed</a:t>
            </a:r>
            <a:r>
              <a:rPr lang="nl-BE" dirty="0"/>
              <a:t>.</a:t>
            </a:r>
          </a:p>
        </p:txBody>
      </p:sp>
      <p:sp>
        <p:nvSpPr>
          <p:cNvPr id="6" name="TextBox 19"/>
          <p:cNvSpPr txBox="1"/>
          <p:nvPr/>
        </p:nvSpPr>
        <p:spPr>
          <a:xfrm>
            <a:off x="785941" y="2078984"/>
            <a:ext cx="10620117" cy="1890021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b="1" dirty="0" err="1"/>
              <a:t>local</a:t>
            </a:r>
            <a:r>
              <a:rPr lang="nl-BE" sz="2400" b="1" dirty="0"/>
              <a:t> </a:t>
            </a:r>
            <a:r>
              <a:rPr lang="nl-BE" sz="2400" b="1" dirty="0" err="1"/>
              <a:t>HeliGroupSet</a:t>
            </a:r>
            <a:r>
              <a:rPr lang="nl-BE" sz="2400" b="1" dirty="0"/>
              <a:t> = </a:t>
            </a:r>
            <a:r>
              <a:rPr lang="nl-BE" sz="2400" b="1" dirty="0" err="1"/>
              <a:t>SET_GROUP:New</a:t>
            </a:r>
            <a:r>
              <a:rPr lang="nl-BE" sz="2400" b="1" dirty="0"/>
              <a:t>()</a:t>
            </a:r>
          </a:p>
          <a:p>
            <a:pPr marL="0" indent="0">
              <a:buNone/>
            </a:pPr>
            <a:r>
              <a:rPr lang="nl-BE" sz="2400" b="1" dirty="0"/>
              <a:t>	:</a:t>
            </a:r>
            <a:r>
              <a:rPr lang="nl-BE" sz="2400" b="1" dirty="0" err="1"/>
              <a:t>FilterCoalitions</a:t>
            </a:r>
            <a:r>
              <a:rPr lang="nl-BE" sz="2400" b="1" dirty="0"/>
              <a:t>( </a:t>
            </a:r>
            <a:r>
              <a:rPr lang="nl-BE" sz="2400" b="1" dirty="0" err="1"/>
              <a:t>Coalitions</a:t>
            </a:r>
            <a:r>
              <a:rPr lang="nl-BE" sz="2400" b="1" dirty="0"/>
              <a:t> ):</a:t>
            </a:r>
            <a:r>
              <a:rPr lang="nl-BE" sz="2400" b="1" dirty="0" err="1"/>
              <a:t>FilterCountries</a:t>
            </a:r>
            <a:r>
              <a:rPr lang="nl-BE" sz="2400" b="1" dirty="0"/>
              <a:t>( </a:t>
            </a:r>
            <a:r>
              <a:rPr lang="nl-BE" sz="2400" b="1" dirty="0" err="1"/>
              <a:t>Countries</a:t>
            </a:r>
            <a:r>
              <a:rPr lang="nl-BE" sz="2400" b="1" dirty="0"/>
              <a:t>)</a:t>
            </a:r>
            <a:br>
              <a:rPr lang="nl-BE" sz="2400" b="1" dirty="0"/>
            </a:br>
            <a:r>
              <a:rPr lang="nl-BE" sz="2400" b="1" dirty="0"/>
              <a:t>	:</a:t>
            </a:r>
            <a:r>
              <a:rPr lang="nl-BE" sz="2400" b="1" dirty="0" err="1"/>
              <a:t>FilterCategories</a:t>
            </a:r>
            <a:r>
              <a:rPr lang="nl-BE" sz="2400" b="1" dirty="0"/>
              <a:t>( </a:t>
            </a:r>
            <a:r>
              <a:rPr lang="nl-BE" sz="2400" b="1" dirty="0" err="1"/>
              <a:t>Categories</a:t>
            </a:r>
            <a:r>
              <a:rPr lang="nl-BE" sz="2400" b="1" dirty="0"/>
              <a:t> ):</a:t>
            </a:r>
            <a:r>
              <a:rPr lang="nl-BE" sz="2400" b="1" dirty="0" err="1"/>
              <a:t>FilterPrefixes</a:t>
            </a:r>
            <a:r>
              <a:rPr lang="nl-BE" sz="2400" b="1" dirty="0"/>
              <a:t>( </a:t>
            </a:r>
            <a:r>
              <a:rPr lang="nl-BE" sz="2400" b="1" dirty="0" err="1"/>
              <a:t>Prefixes</a:t>
            </a:r>
            <a:r>
              <a:rPr lang="nl-BE" sz="2400" b="1" dirty="0"/>
              <a:t> )</a:t>
            </a:r>
          </a:p>
          <a:p>
            <a:pPr marL="0" indent="0">
              <a:buNone/>
            </a:pPr>
            <a:r>
              <a:rPr lang="nl-BE" sz="2400" b="1" dirty="0"/>
              <a:t>	:</a:t>
            </a:r>
            <a:r>
              <a:rPr lang="nl-BE" sz="2400" b="1" dirty="0" err="1"/>
              <a:t>FilterStart</a:t>
            </a:r>
            <a:r>
              <a:rPr lang="nl-BE" sz="2400" b="1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728576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Filter </a:t>
            </a:r>
            <a:r>
              <a:rPr lang="nl-BE" dirty="0" err="1"/>
              <a:t>coalitions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338999"/>
            <a:ext cx="9784080" cy="2878921"/>
          </a:xfrm>
        </p:spPr>
        <p:txBody>
          <a:bodyPr>
            <a:normAutofit/>
          </a:bodyPr>
          <a:lstStyle/>
          <a:p>
            <a:r>
              <a:rPr lang="nl-BE" b="1" dirty="0" err="1"/>
              <a:t>Coalitions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a </a:t>
            </a:r>
            <a:r>
              <a:rPr lang="nl-BE" dirty="0" err="1"/>
              <a:t>table</a:t>
            </a:r>
            <a:r>
              <a:rPr lang="nl-BE" dirty="0"/>
              <a:t> of strings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following</a:t>
            </a:r>
            <a:r>
              <a:rPr lang="nl-BE" dirty="0"/>
              <a:t>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values</a:t>
            </a:r>
            <a:r>
              <a:rPr lang="nl-BE" dirty="0"/>
              <a:t>:</a:t>
            </a:r>
          </a:p>
          <a:p>
            <a:pPr lvl="1"/>
            <a:r>
              <a:rPr lang="nl-BE" b="1" dirty="0"/>
              <a:t>“blue”</a:t>
            </a:r>
          </a:p>
          <a:p>
            <a:pPr lvl="1"/>
            <a:r>
              <a:rPr lang="nl-BE" b="1" dirty="0"/>
              <a:t>“red”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5"/>
            <a:ext cx="10620117" cy="117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HeliGroupSet</a:t>
            </a:r>
            <a:r>
              <a:rPr lang="nl-BE" sz="2400" dirty="0"/>
              <a:t> = </a:t>
            </a:r>
            <a:r>
              <a:rPr lang="nl-BE" sz="2400" dirty="0" err="1"/>
              <a:t>SET_GROUP:New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b="1" dirty="0" err="1"/>
              <a:t>FilterCoalitions</a:t>
            </a:r>
            <a:r>
              <a:rPr lang="nl-BE" sz="2400" dirty="0"/>
              <a:t>( </a:t>
            </a:r>
            <a:r>
              <a:rPr lang="nl-BE" sz="2400" b="1" dirty="0" err="1"/>
              <a:t>Coalitions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dirty="0" err="1"/>
              <a:t>FilterStart</a:t>
            </a:r>
            <a:r>
              <a:rPr lang="nl-BE" sz="24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806136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Filter </a:t>
            </a:r>
            <a:r>
              <a:rPr lang="nl-BE" dirty="0" err="1"/>
              <a:t>categories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338999"/>
            <a:ext cx="9784080" cy="2878921"/>
          </a:xfrm>
        </p:spPr>
        <p:txBody>
          <a:bodyPr>
            <a:normAutofit/>
          </a:bodyPr>
          <a:lstStyle/>
          <a:p>
            <a:r>
              <a:rPr lang="nl-BE" b="1" dirty="0" err="1"/>
              <a:t>Categories</a:t>
            </a:r>
            <a:r>
              <a:rPr lang="nl-BE" dirty="0"/>
              <a:t> </a:t>
            </a:r>
            <a:r>
              <a:rPr lang="nl-BE" dirty="0" err="1"/>
              <a:t>contains</a:t>
            </a:r>
            <a:r>
              <a:rPr lang="nl-BE" dirty="0"/>
              <a:t> a </a:t>
            </a:r>
            <a:r>
              <a:rPr lang="nl-BE" dirty="0" err="1"/>
              <a:t>table</a:t>
            </a:r>
            <a:r>
              <a:rPr lang="nl-BE" dirty="0"/>
              <a:t> of strings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following</a:t>
            </a:r>
            <a:r>
              <a:rPr lang="nl-BE" dirty="0"/>
              <a:t>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values</a:t>
            </a:r>
            <a:r>
              <a:rPr lang="nl-BE" dirty="0"/>
              <a:t>:</a:t>
            </a:r>
          </a:p>
          <a:p>
            <a:pPr lvl="1"/>
            <a:r>
              <a:rPr lang="nl-BE" b="1" dirty="0"/>
              <a:t>“</a:t>
            </a:r>
            <a:r>
              <a:rPr lang="nl-BE" b="1" dirty="0" err="1"/>
              <a:t>plane</a:t>
            </a:r>
            <a:r>
              <a:rPr lang="nl-BE" b="1" dirty="0"/>
              <a:t>”</a:t>
            </a:r>
          </a:p>
          <a:p>
            <a:pPr lvl="1"/>
            <a:r>
              <a:rPr lang="nl-BE" b="1" dirty="0"/>
              <a:t>“</a:t>
            </a:r>
            <a:r>
              <a:rPr lang="nl-BE" b="1" dirty="0" err="1"/>
              <a:t>helicopter</a:t>
            </a:r>
            <a:r>
              <a:rPr lang="nl-BE" b="1" dirty="0"/>
              <a:t>”</a:t>
            </a:r>
          </a:p>
          <a:p>
            <a:pPr lvl="1"/>
            <a:r>
              <a:rPr lang="nl-BE" b="1" dirty="0"/>
              <a:t>“</a:t>
            </a:r>
            <a:r>
              <a:rPr lang="nl-BE" b="1" dirty="0" err="1"/>
              <a:t>ground</a:t>
            </a:r>
            <a:r>
              <a:rPr lang="nl-BE" b="1" dirty="0"/>
              <a:t>”</a:t>
            </a:r>
          </a:p>
          <a:p>
            <a:pPr lvl="1"/>
            <a:r>
              <a:rPr lang="nl-BE" b="1" dirty="0"/>
              <a:t>“</a:t>
            </a:r>
            <a:r>
              <a:rPr lang="nl-BE" b="1" dirty="0" err="1"/>
              <a:t>ship</a:t>
            </a:r>
            <a:r>
              <a:rPr lang="nl-BE" b="1" dirty="0"/>
              <a:t>”</a:t>
            </a:r>
          </a:p>
          <a:p>
            <a:pPr lvl="1"/>
            <a:r>
              <a:rPr lang="nl-BE" b="1" dirty="0"/>
              <a:t>“</a:t>
            </a:r>
            <a:r>
              <a:rPr lang="nl-BE" b="1" dirty="0" err="1"/>
              <a:t>structure</a:t>
            </a:r>
            <a:r>
              <a:rPr lang="nl-BE" b="1" dirty="0"/>
              <a:t>”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4"/>
            <a:ext cx="10620117" cy="117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HeliGroupSet</a:t>
            </a:r>
            <a:r>
              <a:rPr lang="nl-BE" sz="2400" dirty="0"/>
              <a:t> = </a:t>
            </a:r>
            <a:r>
              <a:rPr lang="nl-BE" sz="2400" dirty="0" err="1"/>
              <a:t>SET_GROUP:New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b="1" dirty="0" err="1"/>
              <a:t>FilterCategories</a:t>
            </a:r>
            <a:r>
              <a:rPr lang="nl-BE" sz="2400" dirty="0"/>
              <a:t>( </a:t>
            </a:r>
            <a:r>
              <a:rPr lang="nl-BE" sz="2400" b="1" dirty="0" err="1"/>
              <a:t>Categories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dirty="0" err="1"/>
              <a:t>FilterStart</a:t>
            </a:r>
            <a:r>
              <a:rPr lang="nl-BE" sz="24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10097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Filter </a:t>
            </a:r>
            <a:r>
              <a:rPr lang="nl-BE" dirty="0" err="1"/>
              <a:t>countries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202919" y="3338999"/>
            <a:ext cx="9784080" cy="3420038"/>
          </a:xfrm>
        </p:spPr>
        <p:txBody>
          <a:bodyPr>
            <a:normAutofit fontScale="92500" lnSpcReduction="20000"/>
          </a:bodyPr>
          <a:lstStyle/>
          <a:p>
            <a:r>
              <a:rPr lang="nl-BE" b="1" dirty="0" err="1"/>
              <a:t>Countries</a:t>
            </a:r>
            <a:r>
              <a:rPr lang="nl-BE" b="1" dirty="0"/>
              <a:t> </a:t>
            </a:r>
            <a:r>
              <a:rPr lang="nl-BE" dirty="0" err="1"/>
              <a:t>contains</a:t>
            </a:r>
            <a:r>
              <a:rPr lang="nl-BE" dirty="0"/>
              <a:t> a </a:t>
            </a:r>
            <a:r>
              <a:rPr lang="nl-BE" dirty="0" err="1"/>
              <a:t>table</a:t>
            </a:r>
            <a:r>
              <a:rPr lang="nl-BE" dirty="0"/>
              <a:t> of strings of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countries</a:t>
            </a:r>
            <a:r>
              <a:rPr lang="nl-BE" dirty="0"/>
              <a:t> </a:t>
            </a:r>
            <a:r>
              <a:rPr lang="nl-BE" dirty="0" err="1"/>
              <a:t>defined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DCS World.</a:t>
            </a:r>
          </a:p>
          <a:p>
            <a:r>
              <a:rPr lang="nl-BE" dirty="0"/>
              <a:t>The different </a:t>
            </a:r>
            <a:r>
              <a:rPr lang="nl-BE" dirty="0" err="1"/>
              <a:t>countries</a:t>
            </a:r>
            <a:r>
              <a:rPr lang="nl-BE" dirty="0"/>
              <a:t> </a:t>
            </a:r>
            <a:r>
              <a:rPr lang="nl-BE" dirty="0" err="1"/>
              <a:t>available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found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db_countries.lua</a:t>
            </a:r>
            <a:r>
              <a:rPr lang="nl-BE" dirty="0"/>
              <a:t> file in </a:t>
            </a:r>
            <a:r>
              <a:rPr lang="nl-BE" dirty="0" err="1"/>
              <a:t>the</a:t>
            </a:r>
            <a:r>
              <a:rPr lang="nl-BE" dirty="0"/>
              <a:t> </a:t>
            </a:r>
            <a:br>
              <a:rPr lang="nl-BE" dirty="0"/>
            </a:br>
            <a:r>
              <a:rPr lang="nl-BE" dirty="0"/>
              <a:t>DCS World\Scripts\Database directory of </a:t>
            </a:r>
            <a:r>
              <a:rPr lang="nl-BE" dirty="0" err="1"/>
              <a:t>your</a:t>
            </a:r>
            <a:r>
              <a:rPr lang="nl-BE" dirty="0"/>
              <a:t> DCS World </a:t>
            </a:r>
            <a:r>
              <a:rPr lang="nl-BE" dirty="0" err="1"/>
              <a:t>installation</a:t>
            </a:r>
            <a:r>
              <a:rPr lang="nl-BE" dirty="0"/>
              <a:t> folder.</a:t>
            </a:r>
          </a:p>
          <a:p>
            <a:r>
              <a:rPr lang="nl-BE" dirty="0" err="1"/>
              <a:t>Some</a:t>
            </a:r>
            <a:r>
              <a:rPr lang="nl-BE" dirty="0"/>
              <a:t> </a:t>
            </a:r>
            <a:r>
              <a:rPr lang="nl-BE" dirty="0" err="1"/>
              <a:t>examples</a:t>
            </a:r>
            <a:r>
              <a:rPr lang="nl-BE" dirty="0"/>
              <a:t> of </a:t>
            </a:r>
            <a:r>
              <a:rPr lang="nl-BE" dirty="0" err="1"/>
              <a:t>countries</a:t>
            </a:r>
            <a:r>
              <a:rPr lang="nl-BE" dirty="0"/>
              <a:t> are: “RUSSIA”, “UKRAINE”, “USA”, “TURKEY”, “UK”, “FRANCE”, “GERMANY”, “CANADA”, “SPAIN”, “THE_NETHERLANDS”, “BELGIUM”, “NORWAY”, “DENMARK”, “ISRAEL”, “GEORGIA”, “INSURGENTS”, “ABKHAZIA”, “SOUTH_OSETIA”, “ITALY”</a:t>
            </a:r>
          </a:p>
          <a:p>
            <a:r>
              <a:rPr lang="nl-BE" dirty="0"/>
              <a:t>But </a:t>
            </a:r>
            <a:r>
              <a:rPr lang="nl-BE" dirty="0" err="1"/>
              <a:t>also</a:t>
            </a:r>
            <a:r>
              <a:rPr lang="nl-BE" dirty="0"/>
              <a:t> </a:t>
            </a:r>
            <a:r>
              <a:rPr lang="nl-BE" dirty="0" err="1"/>
              <a:t>recently</a:t>
            </a:r>
            <a:r>
              <a:rPr lang="nl-BE" dirty="0"/>
              <a:t> </a:t>
            </a:r>
            <a:r>
              <a:rPr lang="nl-BE" dirty="0" err="1"/>
              <a:t>added</a:t>
            </a:r>
            <a:r>
              <a:rPr lang="nl-BE" dirty="0"/>
              <a:t> are: “AGGRESSORS”, “AUSTRALIA”, “SWITZERLAND”, “AUSTRIA”, “BELARUS”, “BULGARIA”, “CHEZH_REPUBLIC”, “CHINA”,  “CROATIA”, “EGYPT”, “FINLAND”, “GREECE”, “HUNGARY”, “INDIA”, “IRAN”, “IRAQ”, “JAPAN”, “KAZAKHSTAN”, “NORTH_KOREA”, “PAKISTAN”, “POLAND”, “ROMANIA”, “SAUDI_ARABIA”, “SERBIA”, “SLOVAKIA”, “SOUTH_KOREA”, “SWEDEN”, “SYRIA”</a:t>
            </a:r>
          </a:p>
        </p:txBody>
      </p:sp>
      <p:sp>
        <p:nvSpPr>
          <p:cNvPr id="4" name="TextBox 19"/>
          <p:cNvSpPr txBox="1"/>
          <p:nvPr/>
        </p:nvSpPr>
        <p:spPr>
          <a:xfrm>
            <a:off x="785941" y="2078985"/>
            <a:ext cx="10620117" cy="1170014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>
              <a:buNone/>
            </a:pPr>
            <a:r>
              <a:rPr lang="nl-BE" sz="2400" dirty="0" err="1"/>
              <a:t>local</a:t>
            </a:r>
            <a:r>
              <a:rPr lang="nl-BE" sz="2400" dirty="0"/>
              <a:t> </a:t>
            </a:r>
            <a:r>
              <a:rPr lang="nl-BE" sz="2400" dirty="0" err="1"/>
              <a:t>HeliGroupSet</a:t>
            </a:r>
            <a:r>
              <a:rPr lang="nl-BE" sz="2400" dirty="0"/>
              <a:t> = </a:t>
            </a:r>
            <a:r>
              <a:rPr lang="nl-BE" sz="2400" dirty="0" err="1"/>
              <a:t>SET_GROUP:New</a:t>
            </a:r>
            <a:r>
              <a:rPr lang="nl-BE" sz="2400" dirty="0"/>
              <a:t>()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b="1" dirty="0" err="1"/>
              <a:t>FilterCountries</a:t>
            </a:r>
            <a:r>
              <a:rPr lang="nl-BE" sz="2400" dirty="0"/>
              <a:t>( </a:t>
            </a:r>
            <a:r>
              <a:rPr lang="nl-BE" sz="2400" b="1" dirty="0" err="1"/>
              <a:t>Countries</a:t>
            </a:r>
            <a:r>
              <a:rPr lang="nl-BE" sz="2400" dirty="0"/>
              <a:t> )</a:t>
            </a:r>
          </a:p>
          <a:p>
            <a:pPr marL="0" indent="0">
              <a:buNone/>
            </a:pPr>
            <a:r>
              <a:rPr lang="nl-BE" sz="2400" dirty="0"/>
              <a:t>	:</a:t>
            </a:r>
            <a:r>
              <a:rPr lang="nl-BE" sz="2400" dirty="0" err="1"/>
              <a:t>FilterStart</a:t>
            </a:r>
            <a:r>
              <a:rPr lang="nl-BE" sz="2400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35893417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DCS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004274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28575"/>
      </a:spPr>
      <a:bodyPr wrap="square" rtlCol="0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1591</TotalTime>
  <Words>1089</Words>
  <Application>Microsoft Office PowerPoint</Application>
  <PresentationFormat>Breedbeeld</PresentationFormat>
  <Paragraphs>187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Corbel</vt:lpstr>
      <vt:lpstr>Wingdings</vt:lpstr>
      <vt:lpstr>Gestreept</vt:lpstr>
      <vt:lpstr>Dcs world mission Development with moose</vt:lpstr>
      <vt:lpstr>SET CLASSES</vt:lpstr>
      <vt:lpstr>SET CLASSES</vt:lpstr>
      <vt:lpstr>SETS are dynamically managed using filter criteria</vt:lpstr>
      <vt:lpstr>SET_GROUP DECLARATION</vt:lpstr>
      <vt:lpstr>DECLARE a SET_GROUP</vt:lpstr>
      <vt:lpstr>Filter coalitions</vt:lpstr>
      <vt:lpstr>Filter categories</vt:lpstr>
      <vt:lpstr>Filter countries</vt:lpstr>
      <vt:lpstr>Filter Prefixes</vt:lpstr>
      <vt:lpstr>SET Iteration</vt:lpstr>
      <vt:lpstr>what are iterators?  and what is the advantage?</vt:lpstr>
      <vt:lpstr>other iterators</vt:lpstr>
      <vt:lpstr>other iterators</vt:lpstr>
      <vt:lpstr>other iterators</vt:lpstr>
      <vt:lpstr>consult the online documentation</vt:lpstr>
      <vt:lpstr>Training missions</vt:lpstr>
      <vt:lpstr>HOPE YOU FOUND THIS INTERESTING</vt:lpstr>
      <vt:lpstr>WHY MOOSE?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94</cp:revision>
  <dcterms:created xsi:type="dcterms:W3CDTF">2016-04-14T07:37:30Z</dcterms:created>
  <dcterms:modified xsi:type="dcterms:W3CDTF">2016-06-07T10:24:02Z</dcterms:modified>
</cp:coreProperties>
</file>